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6858000" cx="12192000"/>
  <p:notesSz cx="6858000" cy="9144000"/>
  <p:embeddedFontLst>
    <p:embeddedFont>
      <p:font typeface="Century Gothic"/>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5" roundtripDataSignature="AMtx7mh7r+e7Y1k8LPrYeqC9utphxEtNc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CenturyGothic-regular.fntdata"/><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CenturyGothic-italic.fntdata"/><Relationship Id="rId10" Type="http://schemas.openxmlformats.org/officeDocument/2006/relationships/slide" Target="slides/slide6.xml"/><Relationship Id="rId32" Type="http://schemas.openxmlformats.org/officeDocument/2006/relationships/font" Target="fonts/CenturyGothic-bold.fntdata"/><Relationship Id="rId13" Type="http://schemas.openxmlformats.org/officeDocument/2006/relationships/slide" Target="slides/slide9.xml"/><Relationship Id="rId35" Type="http://customschemas.google.com/relationships/presentationmetadata" Target="metadata"/><Relationship Id="rId12" Type="http://schemas.openxmlformats.org/officeDocument/2006/relationships/slide" Target="slides/slide8.xml"/><Relationship Id="rId34" Type="http://schemas.openxmlformats.org/officeDocument/2006/relationships/font" Target="fonts/CenturyGothic-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 name="Google Shape;14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9" name="Google Shape;209;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6" name="Google Shape;21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4" name="Google Shape;224;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2" name="Google Shape;232;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2" name="Google Shape;242;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1" name="Google Shape;251;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6f20947269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8" name="Google Shape;258;g26f20947269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6f20947269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5" name="Google Shape;265;g26f20947269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6f20947269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2" name="Google Shape;272;g26f20947269_0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6f20947269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2" name="Google Shape;282;g26f20947269_0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1" name="Google Shape;15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6f20947269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2" name="Google Shape;292;g26f20947269_0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6f20947269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9" name="Google Shape;299;g26f20947269_0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6d45972ff4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g26d45972ff4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6d45972ff4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g26d45972ff4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6d45972ff4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26d45972ff4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6d45972ff4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g26d45972ff4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3" name="Google Shape;333;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6d45972ff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7" name="Google Shape;157;g26d45972ff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4" name="Google Shape;16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2" name="Google Shape;17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6f2094726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8" name="Google Shape;178;g26f2094726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7" name="Google Shape;18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4" name="Google Shape;19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6f20947269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1" name="Google Shape;201;g26f20947269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pic>
        <p:nvPicPr>
          <p:cNvPr descr="C0-HD-BTM.png" id="13" name="Google Shape;13;p23"/>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14" name="Google Shape;14;p23"/>
          <p:cNvSpPr txBox="1"/>
          <p:nvPr>
            <p:ph type="ctrTitle"/>
          </p:nvPr>
        </p:nvSpPr>
        <p:spPr>
          <a:xfrm>
            <a:off x="1371600" y="1803405"/>
            <a:ext cx="9448800" cy="182509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3"/>
          <p:cNvSpPr txBox="1"/>
          <p:nvPr>
            <p:ph idx="1" type="subTitle"/>
          </p:nvPr>
        </p:nvSpPr>
        <p:spPr>
          <a:xfrm>
            <a:off x="1371600" y="3632201"/>
            <a:ext cx="9448800" cy="6858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6" name="Google Shape;16;p23"/>
          <p:cNvSpPr txBox="1"/>
          <p:nvPr>
            <p:ph idx="10" type="dt"/>
          </p:nvPr>
        </p:nvSpPr>
        <p:spPr>
          <a:xfrm>
            <a:off x="7909561" y="4314328"/>
            <a:ext cx="2910840" cy="374642"/>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3"/>
          <p:cNvSpPr txBox="1"/>
          <p:nvPr>
            <p:ph idx="11" type="ftr"/>
          </p:nvPr>
        </p:nvSpPr>
        <p:spPr>
          <a:xfrm>
            <a:off x="1371600" y="4323845"/>
            <a:ext cx="6400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23"/>
          <p:cNvSpPr txBox="1"/>
          <p:nvPr>
            <p:ph idx="12" type="sldNum"/>
          </p:nvPr>
        </p:nvSpPr>
        <p:spPr>
          <a:xfrm>
            <a:off x="8077200" y="1430866"/>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1" name="Shape 71"/>
        <p:cNvGrpSpPr/>
        <p:nvPr/>
      </p:nvGrpSpPr>
      <p:grpSpPr>
        <a:xfrm>
          <a:off x="0" y="0"/>
          <a:ext cx="0" cy="0"/>
          <a:chOff x="0" y="0"/>
          <a:chExt cx="0" cy="0"/>
        </a:xfrm>
      </p:grpSpPr>
      <p:sp>
        <p:nvSpPr>
          <p:cNvPr id="72" name="Google Shape;72;p32"/>
          <p:cNvSpPr txBox="1"/>
          <p:nvPr>
            <p:ph type="title"/>
          </p:nvPr>
        </p:nvSpPr>
        <p:spPr>
          <a:xfrm>
            <a:off x="685777" y="4697360"/>
            <a:ext cx="10822034" cy="81935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32"/>
          <p:cNvSpPr/>
          <p:nvPr>
            <p:ph idx="2" type="pic"/>
          </p:nvPr>
        </p:nvSpPr>
        <p:spPr>
          <a:xfrm>
            <a:off x="681727" y="941439"/>
            <a:ext cx="10821840" cy="3478161"/>
          </a:xfrm>
          <a:prstGeom prst="rect">
            <a:avLst/>
          </a:prstGeom>
          <a:noFill/>
          <a:ln>
            <a:noFill/>
          </a:ln>
        </p:spPr>
      </p:sp>
      <p:sp>
        <p:nvSpPr>
          <p:cNvPr id="74" name="Google Shape;74;p32"/>
          <p:cNvSpPr txBox="1"/>
          <p:nvPr>
            <p:ph idx="1" type="body"/>
          </p:nvPr>
        </p:nvSpPr>
        <p:spPr>
          <a:xfrm>
            <a:off x="685800" y="5516715"/>
            <a:ext cx="10820400" cy="70196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5" name="Google Shape;75;p32"/>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2"/>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32"/>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showMasterSp="0">
  <p:cSld name="Title and Caption">
    <p:spTree>
      <p:nvGrpSpPr>
        <p:cNvPr id="78" name="Shape 78"/>
        <p:cNvGrpSpPr/>
        <p:nvPr/>
      </p:nvGrpSpPr>
      <p:grpSpPr>
        <a:xfrm>
          <a:off x="0" y="0"/>
          <a:ext cx="0" cy="0"/>
          <a:chOff x="0" y="0"/>
          <a:chExt cx="0" cy="0"/>
        </a:xfrm>
      </p:grpSpPr>
      <p:pic>
        <p:nvPicPr>
          <p:cNvPr descr="C0-HD-BTM.png" id="79" name="Google Shape;79;p33"/>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80" name="Google Shape;80;p33"/>
          <p:cNvSpPr txBox="1"/>
          <p:nvPr>
            <p:ph type="title"/>
          </p:nvPr>
        </p:nvSpPr>
        <p:spPr>
          <a:xfrm>
            <a:off x="685800" y="753532"/>
            <a:ext cx="10820400" cy="280246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33"/>
          <p:cNvSpPr txBox="1"/>
          <p:nvPr>
            <p:ph idx="1" type="body"/>
          </p:nvPr>
        </p:nvSpPr>
        <p:spPr>
          <a:xfrm>
            <a:off x="1024467" y="3649133"/>
            <a:ext cx="10130516" cy="999067"/>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82" name="Google Shape;82;p33"/>
          <p:cNvSpPr txBox="1"/>
          <p:nvPr>
            <p:ph idx="10" type="dt"/>
          </p:nvPr>
        </p:nvSpPr>
        <p:spPr>
          <a:xfrm>
            <a:off x="7814452" y="38100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33"/>
          <p:cNvSpPr txBox="1"/>
          <p:nvPr>
            <p:ph idx="11" type="ftr"/>
          </p:nvPr>
        </p:nvSpPr>
        <p:spPr>
          <a:xfrm>
            <a:off x="685800" y="379941"/>
            <a:ext cx="699149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33"/>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showMasterSp="0">
  <p:cSld name="Quote with Caption">
    <p:spTree>
      <p:nvGrpSpPr>
        <p:cNvPr id="85" name="Shape 85"/>
        <p:cNvGrpSpPr/>
        <p:nvPr/>
      </p:nvGrpSpPr>
      <p:grpSpPr>
        <a:xfrm>
          <a:off x="0" y="0"/>
          <a:ext cx="0" cy="0"/>
          <a:chOff x="0" y="0"/>
          <a:chExt cx="0" cy="0"/>
        </a:xfrm>
      </p:grpSpPr>
      <p:pic>
        <p:nvPicPr>
          <p:cNvPr descr="C0-HD-BTM.png" id="86" name="Google Shape;86;p34"/>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87" name="Google Shape;87;p34"/>
          <p:cNvSpPr txBox="1"/>
          <p:nvPr>
            <p:ph type="title"/>
          </p:nvPr>
        </p:nvSpPr>
        <p:spPr>
          <a:xfrm>
            <a:off x="1024467" y="753533"/>
            <a:ext cx="10151533" cy="260449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34"/>
          <p:cNvSpPr txBox="1"/>
          <p:nvPr>
            <p:ph idx="1" type="body"/>
          </p:nvPr>
        </p:nvSpPr>
        <p:spPr>
          <a:xfrm>
            <a:off x="1303865" y="3365556"/>
            <a:ext cx="9592736" cy="44444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89" name="Google Shape;89;p34"/>
          <p:cNvSpPr txBox="1"/>
          <p:nvPr>
            <p:ph idx="2" type="body"/>
          </p:nvPr>
        </p:nvSpPr>
        <p:spPr>
          <a:xfrm>
            <a:off x="1024467" y="3959862"/>
            <a:ext cx="10151533" cy="679871"/>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0" name="Google Shape;90;p34"/>
          <p:cNvSpPr txBox="1"/>
          <p:nvPr>
            <p:ph idx="10" type="dt"/>
          </p:nvPr>
        </p:nvSpPr>
        <p:spPr>
          <a:xfrm>
            <a:off x="7814452" y="38100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34"/>
          <p:cNvSpPr txBox="1"/>
          <p:nvPr>
            <p:ph idx="11" type="ftr"/>
          </p:nvPr>
        </p:nvSpPr>
        <p:spPr>
          <a:xfrm>
            <a:off x="685800" y="379941"/>
            <a:ext cx="699149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34"/>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93" name="Google Shape;93;p34"/>
          <p:cNvSpPr txBox="1"/>
          <p:nvPr/>
        </p:nvSpPr>
        <p:spPr>
          <a:xfrm>
            <a:off x="476250" y="933450"/>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8000"/>
              <a:buFont typeface="Century Gothic"/>
              <a:buNone/>
            </a:pPr>
            <a:r>
              <a:rPr b="0" i="0" lang="en-US" sz="8000" u="none" cap="none" strike="noStrike">
                <a:solidFill>
                  <a:schemeClr val="lt1"/>
                </a:solidFill>
                <a:latin typeface="Century Gothic"/>
                <a:ea typeface="Century Gothic"/>
                <a:cs typeface="Century Gothic"/>
                <a:sym typeface="Century Gothic"/>
              </a:rPr>
              <a:t>“</a:t>
            </a:r>
            <a:endParaRPr b="0" i="0" sz="1400" u="none" cap="none" strike="noStrike">
              <a:solidFill>
                <a:srgbClr val="000000"/>
              </a:solidFill>
              <a:latin typeface="Arial"/>
              <a:ea typeface="Arial"/>
              <a:cs typeface="Arial"/>
              <a:sym typeface="Arial"/>
            </a:endParaRPr>
          </a:p>
        </p:txBody>
      </p:sp>
      <p:sp>
        <p:nvSpPr>
          <p:cNvPr id="94" name="Google Shape;94;p34"/>
          <p:cNvSpPr txBox="1"/>
          <p:nvPr/>
        </p:nvSpPr>
        <p:spPr>
          <a:xfrm>
            <a:off x="10984230" y="2701290"/>
            <a:ext cx="609600" cy="584776"/>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lt1"/>
              </a:buClr>
              <a:buSzPts val="8000"/>
              <a:buFont typeface="Century Gothic"/>
              <a:buNone/>
            </a:pPr>
            <a:r>
              <a:rPr b="0" i="0" lang="en-US" sz="8000" u="none" cap="none" strike="noStrike">
                <a:solidFill>
                  <a:schemeClr val="lt1"/>
                </a:solidFill>
                <a:latin typeface="Century Gothic"/>
                <a:ea typeface="Century Gothic"/>
                <a:cs typeface="Century Gothic"/>
                <a:sym typeface="Century Gothic"/>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showMasterSp="0">
  <p:cSld name="Name Card">
    <p:spTree>
      <p:nvGrpSpPr>
        <p:cNvPr id="95" name="Shape 95"/>
        <p:cNvGrpSpPr/>
        <p:nvPr/>
      </p:nvGrpSpPr>
      <p:grpSpPr>
        <a:xfrm>
          <a:off x="0" y="0"/>
          <a:ext cx="0" cy="0"/>
          <a:chOff x="0" y="0"/>
          <a:chExt cx="0" cy="0"/>
        </a:xfrm>
      </p:grpSpPr>
      <p:pic>
        <p:nvPicPr>
          <p:cNvPr descr="C0-HD-BTM.png" id="96" name="Google Shape;96;p35"/>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97" name="Google Shape;97;p35"/>
          <p:cNvSpPr txBox="1"/>
          <p:nvPr>
            <p:ph type="title"/>
          </p:nvPr>
        </p:nvSpPr>
        <p:spPr>
          <a:xfrm>
            <a:off x="1024495" y="1124701"/>
            <a:ext cx="10146186" cy="251183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35"/>
          <p:cNvSpPr txBox="1"/>
          <p:nvPr>
            <p:ph idx="1" type="body"/>
          </p:nvPr>
        </p:nvSpPr>
        <p:spPr>
          <a:xfrm>
            <a:off x="1024467" y="3648315"/>
            <a:ext cx="10144654" cy="99988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9" name="Google Shape;99;p35"/>
          <p:cNvSpPr txBox="1"/>
          <p:nvPr>
            <p:ph idx="10" type="dt"/>
          </p:nvPr>
        </p:nvSpPr>
        <p:spPr>
          <a:xfrm>
            <a:off x="7814452" y="378883"/>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35"/>
          <p:cNvSpPr txBox="1"/>
          <p:nvPr>
            <p:ph idx="11" type="ftr"/>
          </p:nvPr>
        </p:nvSpPr>
        <p:spPr>
          <a:xfrm>
            <a:off x="685800" y="378883"/>
            <a:ext cx="699149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35"/>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2" name="Shape 102"/>
        <p:cNvGrpSpPr/>
        <p:nvPr/>
      </p:nvGrpSpPr>
      <p:grpSpPr>
        <a:xfrm>
          <a:off x="0" y="0"/>
          <a:ext cx="0" cy="0"/>
          <a:chOff x="0" y="0"/>
          <a:chExt cx="0" cy="0"/>
        </a:xfrm>
      </p:grpSpPr>
      <p:sp>
        <p:nvSpPr>
          <p:cNvPr id="103" name="Google Shape;103;p36"/>
          <p:cNvSpPr txBox="1"/>
          <p:nvPr>
            <p:ph type="title"/>
          </p:nvPr>
        </p:nvSpPr>
        <p:spPr>
          <a:xfrm>
            <a:off x="2895600" y="761999"/>
            <a:ext cx="8610599" cy="1303867"/>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36"/>
          <p:cNvSpPr txBox="1"/>
          <p:nvPr>
            <p:ph idx="1" type="body"/>
          </p:nvPr>
        </p:nvSpPr>
        <p:spPr>
          <a:xfrm>
            <a:off x="685800" y="2202080"/>
            <a:ext cx="3456432" cy="61732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05" name="Google Shape;105;p36"/>
          <p:cNvSpPr txBox="1"/>
          <p:nvPr>
            <p:ph idx="2" type="body"/>
          </p:nvPr>
        </p:nvSpPr>
        <p:spPr>
          <a:xfrm>
            <a:off x="685799" y="2904565"/>
            <a:ext cx="3456432" cy="331413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06" name="Google Shape;106;p36"/>
          <p:cNvSpPr txBox="1"/>
          <p:nvPr>
            <p:ph idx="3" type="body"/>
          </p:nvPr>
        </p:nvSpPr>
        <p:spPr>
          <a:xfrm>
            <a:off x="4368800" y="2201333"/>
            <a:ext cx="3456432" cy="626534"/>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07" name="Google Shape;107;p36"/>
          <p:cNvSpPr txBox="1"/>
          <p:nvPr>
            <p:ph idx="4" type="body"/>
          </p:nvPr>
        </p:nvSpPr>
        <p:spPr>
          <a:xfrm>
            <a:off x="4366858" y="2904067"/>
            <a:ext cx="3456432" cy="331461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08" name="Google Shape;108;p36"/>
          <p:cNvSpPr txBox="1"/>
          <p:nvPr>
            <p:ph idx="5" type="body"/>
          </p:nvPr>
        </p:nvSpPr>
        <p:spPr>
          <a:xfrm>
            <a:off x="8051800" y="2192866"/>
            <a:ext cx="3456432" cy="626534"/>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09" name="Google Shape;109;p36"/>
          <p:cNvSpPr txBox="1"/>
          <p:nvPr>
            <p:ph idx="6" type="body"/>
          </p:nvPr>
        </p:nvSpPr>
        <p:spPr>
          <a:xfrm>
            <a:off x="8051801" y="2904565"/>
            <a:ext cx="3456432" cy="331413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10" name="Google Shape;110;p36"/>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36"/>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36"/>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3" name="Shape 113"/>
        <p:cNvGrpSpPr/>
        <p:nvPr/>
      </p:nvGrpSpPr>
      <p:grpSpPr>
        <a:xfrm>
          <a:off x="0" y="0"/>
          <a:ext cx="0" cy="0"/>
          <a:chOff x="0" y="0"/>
          <a:chExt cx="0" cy="0"/>
        </a:xfrm>
      </p:grpSpPr>
      <p:sp>
        <p:nvSpPr>
          <p:cNvPr id="114" name="Google Shape;114;p37"/>
          <p:cNvSpPr txBox="1"/>
          <p:nvPr>
            <p:ph type="title"/>
          </p:nvPr>
        </p:nvSpPr>
        <p:spPr>
          <a:xfrm>
            <a:off x="2895600" y="762000"/>
            <a:ext cx="8610599" cy="1295400"/>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37"/>
          <p:cNvSpPr txBox="1"/>
          <p:nvPr>
            <p:ph idx="1" type="body"/>
          </p:nvPr>
        </p:nvSpPr>
        <p:spPr>
          <a:xfrm>
            <a:off x="688618" y="4191000"/>
            <a:ext cx="3451582"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16" name="Google Shape;116;p37"/>
          <p:cNvSpPr/>
          <p:nvPr>
            <p:ph idx="2" type="pic"/>
          </p:nvPr>
        </p:nvSpPr>
        <p:spPr>
          <a:xfrm>
            <a:off x="688618" y="2362200"/>
            <a:ext cx="3451582" cy="1524000"/>
          </a:xfrm>
          <a:prstGeom prst="roundRect">
            <a:avLst>
              <a:gd fmla="val 0" name="adj"/>
            </a:avLst>
          </a:prstGeom>
          <a:noFill/>
          <a:ln>
            <a:noFill/>
          </a:ln>
          <a:effectLst>
            <a:outerShdw blurRad="50800" rotWithShape="0" algn="tl" dir="5400000" dist="50800">
              <a:srgbClr val="000000">
                <a:alpha val="41960"/>
              </a:srgbClr>
            </a:outerShdw>
          </a:effectLst>
        </p:spPr>
      </p:sp>
      <p:sp>
        <p:nvSpPr>
          <p:cNvPr id="117" name="Google Shape;117;p37"/>
          <p:cNvSpPr txBox="1"/>
          <p:nvPr>
            <p:ph idx="3" type="body"/>
          </p:nvPr>
        </p:nvSpPr>
        <p:spPr>
          <a:xfrm>
            <a:off x="688618" y="4873764"/>
            <a:ext cx="3451582" cy="134492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18" name="Google Shape;118;p37"/>
          <p:cNvSpPr txBox="1"/>
          <p:nvPr>
            <p:ph idx="4" type="body"/>
          </p:nvPr>
        </p:nvSpPr>
        <p:spPr>
          <a:xfrm>
            <a:off x="4374263" y="4191000"/>
            <a:ext cx="3448935"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19" name="Google Shape;119;p37"/>
          <p:cNvSpPr/>
          <p:nvPr>
            <p:ph idx="5" type="pic"/>
          </p:nvPr>
        </p:nvSpPr>
        <p:spPr>
          <a:xfrm>
            <a:off x="4374263" y="2362200"/>
            <a:ext cx="3448936" cy="1524000"/>
          </a:xfrm>
          <a:prstGeom prst="roundRect">
            <a:avLst>
              <a:gd fmla="val 0" name="adj"/>
            </a:avLst>
          </a:prstGeom>
          <a:noFill/>
          <a:ln>
            <a:noFill/>
          </a:ln>
          <a:effectLst>
            <a:outerShdw blurRad="50800" rotWithShape="0" algn="tl" dir="5400000" dist="50800">
              <a:srgbClr val="000000">
                <a:alpha val="41960"/>
              </a:srgbClr>
            </a:outerShdw>
          </a:effectLst>
        </p:spPr>
      </p:sp>
      <p:sp>
        <p:nvSpPr>
          <p:cNvPr id="120" name="Google Shape;120;p37"/>
          <p:cNvSpPr txBox="1"/>
          <p:nvPr>
            <p:ph idx="6" type="body"/>
          </p:nvPr>
        </p:nvSpPr>
        <p:spPr>
          <a:xfrm>
            <a:off x="4374264" y="4873763"/>
            <a:ext cx="3448935" cy="134492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21" name="Google Shape;121;p37"/>
          <p:cNvSpPr txBox="1"/>
          <p:nvPr>
            <p:ph idx="7" type="body"/>
          </p:nvPr>
        </p:nvSpPr>
        <p:spPr>
          <a:xfrm>
            <a:off x="8049731" y="4191000"/>
            <a:ext cx="3456469"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22" name="Google Shape;122;p37"/>
          <p:cNvSpPr/>
          <p:nvPr>
            <p:ph idx="8" type="pic"/>
          </p:nvPr>
        </p:nvSpPr>
        <p:spPr>
          <a:xfrm>
            <a:off x="8049855" y="2362200"/>
            <a:ext cx="3447878" cy="1524000"/>
          </a:xfrm>
          <a:prstGeom prst="roundRect">
            <a:avLst>
              <a:gd fmla="val 0" name="adj"/>
            </a:avLst>
          </a:prstGeom>
          <a:noFill/>
          <a:ln>
            <a:noFill/>
          </a:ln>
          <a:effectLst>
            <a:outerShdw blurRad="50800" rotWithShape="0" algn="tl" dir="5400000" dist="50800">
              <a:srgbClr val="000000">
                <a:alpha val="41960"/>
              </a:srgbClr>
            </a:outerShdw>
          </a:effectLst>
        </p:spPr>
      </p:sp>
      <p:sp>
        <p:nvSpPr>
          <p:cNvPr id="123" name="Google Shape;123;p37"/>
          <p:cNvSpPr txBox="1"/>
          <p:nvPr>
            <p:ph idx="9" type="body"/>
          </p:nvPr>
        </p:nvSpPr>
        <p:spPr>
          <a:xfrm>
            <a:off x="8049731" y="4873761"/>
            <a:ext cx="3452445" cy="134492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24" name="Google Shape;124;p37"/>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37"/>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37"/>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 name="Shape 127"/>
        <p:cNvGrpSpPr/>
        <p:nvPr/>
      </p:nvGrpSpPr>
      <p:grpSpPr>
        <a:xfrm>
          <a:off x="0" y="0"/>
          <a:ext cx="0" cy="0"/>
          <a:chOff x="0" y="0"/>
          <a:chExt cx="0" cy="0"/>
        </a:xfrm>
      </p:grpSpPr>
      <p:sp>
        <p:nvSpPr>
          <p:cNvPr id="128" name="Google Shape;128;p38"/>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38"/>
          <p:cNvSpPr txBox="1"/>
          <p:nvPr>
            <p:ph idx="1" type="body"/>
          </p:nvPr>
        </p:nvSpPr>
        <p:spPr>
          <a:xfrm rot="5400000">
            <a:off x="4083938" y="-1203579"/>
            <a:ext cx="4024125" cy="108204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30" name="Google Shape;130;p38"/>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38"/>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38"/>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133" name="Shape 133"/>
        <p:cNvGrpSpPr/>
        <p:nvPr/>
      </p:nvGrpSpPr>
      <p:grpSpPr>
        <a:xfrm>
          <a:off x="0" y="0"/>
          <a:ext cx="0" cy="0"/>
          <a:chOff x="0" y="0"/>
          <a:chExt cx="0" cy="0"/>
        </a:xfrm>
      </p:grpSpPr>
      <p:pic>
        <p:nvPicPr>
          <p:cNvPr descr="C0-HD-BTM.png" id="134" name="Google Shape;134;p39"/>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135" name="Google Shape;135;p39"/>
          <p:cNvSpPr txBox="1"/>
          <p:nvPr>
            <p:ph type="title"/>
          </p:nvPr>
        </p:nvSpPr>
        <p:spPr>
          <a:xfrm rot="5400000">
            <a:off x="8525934" y="1667933"/>
            <a:ext cx="3903133" cy="20574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39"/>
          <p:cNvSpPr txBox="1"/>
          <p:nvPr>
            <p:ph idx="1" type="body"/>
          </p:nvPr>
        </p:nvSpPr>
        <p:spPr>
          <a:xfrm rot="5400000">
            <a:off x="3175000" y="-1405467"/>
            <a:ext cx="3903133" cy="820420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37" name="Google Shape;137;p39"/>
          <p:cNvSpPr txBox="1"/>
          <p:nvPr>
            <p:ph idx="10" type="dt"/>
          </p:nvPr>
        </p:nvSpPr>
        <p:spPr>
          <a:xfrm>
            <a:off x="7814452" y="379941"/>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39"/>
          <p:cNvSpPr txBox="1"/>
          <p:nvPr>
            <p:ph idx="11" type="ftr"/>
          </p:nvPr>
        </p:nvSpPr>
        <p:spPr>
          <a:xfrm>
            <a:off x="685800" y="381000"/>
            <a:ext cx="699149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39"/>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24"/>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24"/>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 name="Google Shape;22;p24"/>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4"/>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24"/>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25" name="Shape 25"/>
        <p:cNvGrpSpPr/>
        <p:nvPr/>
      </p:nvGrpSpPr>
      <p:grpSpPr>
        <a:xfrm>
          <a:off x="0" y="0"/>
          <a:ext cx="0" cy="0"/>
          <a:chOff x="0" y="0"/>
          <a:chExt cx="0" cy="0"/>
        </a:xfrm>
      </p:grpSpPr>
      <p:pic>
        <p:nvPicPr>
          <p:cNvPr descr="C0-HD-BTM.png" id="26" name="Google Shape;26;p25"/>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27" name="Google Shape;27;p25"/>
          <p:cNvSpPr txBox="1"/>
          <p:nvPr>
            <p:ph type="title"/>
          </p:nvPr>
        </p:nvSpPr>
        <p:spPr>
          <a:xfrm>
            <a:off x="685800" y="753533"/>
            <a:ext cx="10820399" cy="2801935"/>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25"/>
          <p:cNvSpPr txBox="1"/>
          <p:nvPr>
            <p:ph idx="1" type="body"/>
          </p:nvPr>
        </p:nvSpPr>
        <p:spPr>
          <a:xfrm>
            <a:off x="1024467" y="3641725"/>
            <a:ext cx="10490200" cy="955675"/>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Clr>
                <a:schemeClr val="lt1"/>
              </a:buClr>
              <a:buSzPts val="2200"/>
              <a:buNone/>
              <a:defRPr sz="2200">
                <a:solidFill>
                  <a:schemeClr val="lt1"/>
                </a:solidFill>
              </a:defRPr>
            </a:lvl1pPr>
            <a:lvl2pPr indent="-228600" lvl="1" marL="914400" algn="l">
              <a:lnSpc>
                <a:spcPct val="90000"/>
              </a:lnSpc>
              <a:spcBef>
                <a:spcPts val="500"/>
              </a:spcBef>
              <a:spcAft>
                <a:spcPts val="0"/>
              </a:spcAft>
              <a:buClr>
                <a:schemeClr val="lt1"/>
              </a:buClr>
              <a:buSzPts val="2000"/>
              <a:buNone/>
              <a:defRPr sz="2000">
                <a:solidFill>
                  <a:schemeClr val="lt1"/>
                </a:solidFill>
              </a:defRPr>
            </a:lvl2pPr>
            <a:lvl3pPr indent="-228600" lvl="2" marL="1371600" algn="l">
              <a:lnSpc>
                <a:spcPct val="90000"/>
              </a:lnSpc>
              <a:spcBef>
                <a:spcPts val="500"/>
              </a:spcBef>
              <a:spcAft>
                <a:spcPts val="0"/>
              </a:spcAft>
              <a:buClr>
                <a:schemeClr val="lt1"/>
              </a:buClr>
              <a:buSzPts val="1800"/>
              <a:buNone/>
              <a:defRPr sz="1800">
                <a:solidFill>
                  <a:schemeClr val="lt1"/>
                </a:solidFill>
              </a:defRPr>
            </a:lvl3pPr>
            <a:lvl4pPr indent="-228600" lvl="3" marL="1828800" algn="l">
              <a:lnSpc>
                <a:spcPct val="90000"/>
              </a:lnSpc>
              <a:spcBef>
                <a:spcPts val="500"/>
              </a:spcBef>
              <a:spcAft>
                <a:spcPts val="0"/>
              </a:spcAft>
              <a:buClr>
                <a:schemeClr val="lt1"/>
              </a:buClr>
              <a:buSzPts val="1600"/>
              <a:buNone/>
              <a:defRPr sz="1600">
                <a:solidFill>
                  <a:schemeClr val="lt1"/>
                </a:solidFill>
              </a:defRPr>
            </a:lvl4pPr>
            <a:lvl5pPr indent="-228600" lvl="4" marL="2286000" algn="l">
              <a:lnSpc>
                <a:spcPct val="90000"/>
              </a:lnSpc>
              <a:spcBef>
                <a:spcPts val="500"/>
              </a:spcBef>
              <a:spcAft>
                <a:spcPts val="0"/>
              </a:spcAft>
              <a:buClr>
                <a:schemeClr val="lt1"/>
              </a:buClr>
              <a:buSzPts val="160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29" name="Google Shape;29;p25"/>
          <p:cNvSpPr txBox="1"/>
          <p:nvPr>
            <p:ph idx="10" type="dt"/>
          </p:nvPr>
        </p:nvSpPr>
        <p:spPr>
          <a:xfrm>
            <a:off x="7814452" y="38100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25"/>
          <p:cNvSpPr txBox="1"/>
          <p:nvPr>
            <p:ph idx="11" type="ftr"/>
          </p:nvPr>
        </p:nvSpPr>
        <p:spPr>
          <a:xfrm>
            <a:off x="685800" y="381001"/>
            <a:ext cx="6991492" cy="36406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5"/>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2" name="Shape 32"/>
        <p:cNvGrpSpPr/>
        <p:nvPr/>
      </p:nvGrpSpPr>
      <p:grpSpPr>
        <a:xfrm>
          <a:off x="0" y="0"/>
          <a:ext cx="0" cy="0"/>
          <a:chOff x="0" y="0"/>
          <a:chExt cx="0" cy="0"/>
        </a:xfrm>
      </p:grpSpPr>
      <p:sp>
        <p:nvSpPr>
          <p:cNvPr id="33" name="Google Shape;33;p26"/>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6"/>
          <p:cNvSpPr txBox="1"/>
          <p:nvPr>
            <p:ph idx="1" type="body"/>
          </p:nvPr>
        </p:nvSpPr>
        <p:spPr>
          <a:xfrm>
            <a:off x="685800" y="2194559"/>
            <a:ext cx="5334000" cy="40241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5" name="Google Shape;35;p26"/>
          <p:cNvSpPr txBox="1"/>
          <p:nvPr>
            <p:ph idx="2" type="body"/>
          </p:nvPr>
        </p:nvSpPr>
        <p:spPr>
          <a:xfrm>
            <a:off x="6172200" y="2194559"/>
            <a:ext cx="5334000" cy="40241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26"/>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26"/>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6"/>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9" name="Shape 39"/>
        <p:cNvGrpSpPr/>
        <p:nvPr/>
      </p:nvGrpSpPr>
      <p:grpSpPr>
        <a:xfrm>
          <a:off x="0" y="0"/>
          <a:ext cx="0" cy="0"/>
          <a:chOff x="0" y="0"/>
          <a:chExt cx="0" cy="0"/>
        </a:xfrm>
      </p:grpSpPr>
      <p:sp>
        <p:nvSpPr>
          <p:cNvPr id="40" name="Google Shape;40;p27"/>
          <p:cNvSpPr txBox="1"/>
          <p:nvPr>
            <p:ph type="title"/>
          </p:nvPr>
        </p:nvSpPr>
        <p:spPr>
          <a:xfrm>
            <a:off x="2895600" y="762000"/>
            <a:ext cx="8610600" cy="1295400"/>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27"/>
          <p:cNvSpPr txBox="1"/>
          <p:nvPr>
            <p:ph idx="1" type="body"/>
          </p:nvPr>
        </p:nvSpPr>
        <p:spPr>
          <a:xfrm>
            <a:off x="914409" y="2183802"/>
            <a:ext cx="507999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800"/>
              <a:buNone/>
              <a:defRPr b="0" sz="28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2" name="Google Shape;42;p27"/>
          <p:cNvSpPr txBox="1"/>
          <p:nvPr>
            <p:ph idx="2" type="body"/>
          </p:nvPr>
        </p:nvSpPr>
        <p:spPr>
          <a:xfrm>
            <a:off x="685800" y="3132666"/>
            <a:ext cx="5311775" cy="308601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3" name="Google Shape;43;p27"/>
          <p:cNvSpPr txBox="1"/>
          <p:nvPr>
            <p:ph idx="3" type="body"/>
          </p:nvPr>
        </p:nvSpPr>
        <p:spPr>
          <a:xfrm>
            <a:off x="6400800" y="2183802"/>
            <a:ext cx="510540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800"/>
              <a:buNone/>
              <a:defRPr b="0" sz="28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4" name="Google Shape;44;p27"/>
          <p:cNvSpPr txBox="1"/>
          <p:nvPr>
            <p:ph idx="4" type="body"/>
          </p:nvPr>
        </p:nvSpPr>
        <p:spPr>
          <a:xfrm>
            <a:off x="6172200" y="3132666"/>
            <a:ext cx="5334000" cy="308601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5" name="Google Shape;45;p27"/>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27"/>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7"/>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sp>
        <p:nvSpPr>
          <p:cNvPr id="49" name="Google Shape;49;p28"/>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28"/>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8"/>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8"/>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29"/>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9"/>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9"/>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7" name="Shape 57"/>
        <p:cNvGrpSpPr/>
        <p:nvPr/>
      </p:nvGrpSpPr>
      <p:grpSpPr>
        <a:xfrm>
          <a:off x="0" y="0"/>
          <a:ext cx="0" cy="0"/>
          <a:chOff x="0" y="0"/>
          <a:chExt cx="0" cy="0"/>
        </a:xfrm>
      </p:grpSpPr>
      <p:sp>
        <p:nvSpPr>
          <p:cNvPr id="58" name="Google Shape;58;p30"/>
          <p:cNvSpPr txBox="1"/>
          <p:nvPr>
            <p:ph type="title"/>
          </p:nvPr>
        </p:nvSpPr>
        <p:spPr>
          <a:xfrm>
            <a:off x="685800" y="1524000"/>
            <a:ext cx="41148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30"/>
          <p:cNvSpPr txBox="1"/>
          <p:nvPr>
            <p:ph idx="1" type="body"/>
          </p:nvPr>
        </p:nvSpPr>
        <p:spPr>
          <a:xfrm>
            <a:off x="4995582" y="746759"/>
            <a:ext cx="6510618" cy="5471925"/>
          </a:xfrm>
          <a:prstGeom prst="rect">
            <a:avLst/>
          </a:prstGeom>
          <a:noFill/>
          <a:ln>
            <a:noFill/>
          </a:ln>
        </p:spPr>
        <p:txBody>
          <a:bodyPr anchorCtr="0" anchor="ctr"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 name="Google Shape;60;p30"/>
          <p:cNvSpPr txBox="1"/>
          <p:nvPr>
            <p:ph idx="2" type="body"/>
          </p:nvPr>
        </p:nvSpPr>
        <p:spPr>
          <a:xfrm>
            <a:off x="685800" y="3124199"/>
            <a:ext cx="4114800" cy="309448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 name="Google Shape;61;p30"/>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30"/>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0"/>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4" name="Shape 64"/>
        <p:cNvGrpSpPr/>
        <p:nvPr/>
      </p:nvGrpSpPr>
      <p:grpSpPr>
        <a:xfrm>
          <a:off x="0" y="0"/>
          <a:ext cx="0" cy="0"/>
          <a:chOff x="0" y="0"/>
          <a:chExt cx="0" cy="0"/>
        </a:xfrm>
      </p:grpSpPr>
      <p:sp>
        <p:nvSpPr>
          <p:cNvPr id="65" name="Google Shape;65;p31"/>
          <p:cNvSpPr txBox="1"/>
          <p:nvPr>
            <p:ph type="title"/>
          </p:nvPr>
        </p:nvSpPr>
        <p:spPr>
          <a:xfrm>
            <a:off x="685800" y="1524000"/>
            <a:ext cx="687324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31"/>
          <p:cNvSpPr/>
          <p:nvPr>
            <p:ph idx="2" type="pic"/>
          </p:nvPr>
        </p:nvSpPr>
        <p:spPr>
          <a:xfrm>
            <a:off x="7861238" y="751241"/>
            <a:ext cx="3644962" cy="5467443"/>
          </a:xfrm>
          <a:prstGeom prst="rect">
            <a:avLst/>
          </a:prstGeom>
          <a:noFill/>
          <a:ln>
            <a:noFill/>
          </a:ln>
        </p:spPr>
      </p:sp>
      <p:sp>
        <p:nvSpPr>
          <p:cNvPr id="67" name="Google Shape;67;p31"/>
          <p:cNvSpPr txBox="1"/>
          <p:nvPr>
            <p:ph idx="1" type="body"/>
          </p:nvPr>
        </p:nvSpPr>
        <p:spPr>
          <a:xfrm>
            <a:off x="685800" y="3124199"/>
            <a:ext cx="6873240" cy="309448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 name="Google Shape;68;p31"/>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31"/>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1"/>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pic>
        <p:nvPicPr>
          <p:cNvPr descr="C0-HD-TOP.png" id="6" name="Google Shape;6;p22"/>
          <p:cNvPicPr preferRelativeResize="0"/>
          <p:nvPr/>
        </p:nvPicPr>
        <p:blipFill rotWithShape="1">
          <a:blip r:embed="rId1">
            <a:alphaModFix/>
          </a:blip>
          <a:srcRect b="0" l="0" r="0" t="0"/>
          <a:stretch/>
        </p:blipFill>
        <p:spPr>
          <a:xfrm>
            <a:off x="0" y="0"/>
            <a:ext cx="12192000" cy="1441450"/>
          </a:xfrm>
          <a:prstGeom prst="rect">
            <a:avLst/>
          </a:prstGeom>
          <a:noFill/>
          <a:ln>
            <a:noFill/>
          </a:ln>
        </p:spPr>
      </p:pic>
      <p:sp>
        <p:nvSpPr>
          <p:cNvPr id="7" name="Google Shape;7;p22"/>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rmAutofit/>
          </a:bodyPr>
          <a:lstStyle>
            <a:lvl1pPr lvl="0" marR="0" rtl="0" algn="r">
              <a:lnSpc>
                <a:spcPct val="90000"/>
              </a:lnSpc>
              <a:spcBef>
                <a:spcPts val="0"/>
              </a:spcBef>
              <a:spcAft>
                <a:spcPts val="0"/>
              </a:spcAft>
              <a:buClr>
                <a:schemeClr val="lt1"/>
              </a:buClr>
              <a:buSzPts val="4000"/>
              <a:buFont typeface="Century Gothic"/>
              <a:buNone/>
              <a:defRPr b="0" i="0" sz="40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22"/>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lvl1pPr indent="-368300" lvl="0" marL="457200" marR="0" rtl="0" algn="l">
              <a:lnSpc>
                <a:spcPct val="90000"/>
              </a:lnSpc>
              <a:spcBef>
                <a:spcPts val="1000"/>
              </a:spcBef>
              <a:spcAft>
                <a:spcPts val="0"/>
              </a:spcAft>
              <a:buClr>
                <a:schemeClr val="lt1"/>
              </a:buClr>
              <a:buSzPts val="2200"/>
              <a:buFont typeface="Arial"/>
              <a:buChar char="•"/>
              <a:defRPr b="0" i="0" sz="2200" u="none" cap="none" strike="noStrike">
                <a:solidFill>
                  <a:schemeClr val="lt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5pPr>
            <a:lvl6pPr indent="-330200" lvl="5" marL="27432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6pPr>
            <a:lvl7pPr indent="-330200" lvl="6" marL="32004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7pPr>
            <a:lvl8pPr indent="-330200" lvl="7" marL="36576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8pPr>
            <a:lvl9pPr indent="-330200" lvl="8" marL="4114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9pPr>
          </a:lstStyle>
          <a:p/>
        </p:txBody>
      </p:sp>
      <p:sp>
        <p:nvSpPr>
          <p:cNvPr id="9" name="Google Shape;9;p22"/>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05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9pPr>
          </a:lstStyle>
          <a:p/>
        </p:txBody>
      </p:sp>
      <p:sp>
        <p:nvSpPr>
          <p:cNvPr id="10" name="Google Shape;10;p22"/>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5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9pPr>
          </a:lstStyle>
          <a:p/>
        </p:txBody>
      </p:sp>
      <p:sp>
        <p:nvSpPr>
          <p:cNvPr id="11" name="Google Shape;11;p22"/>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mc:AlternateContent>
    <mc:Choice Requires="p14">
      <p:transition spd="slow" p14:dur="15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devoverflow-eshan.vercel.app/badge-criteria" TargetMode="Externa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github.com/eshan1925/stackoverflow_nextjs13" TargetMode="External"/><Relationship Id="rId4" Type="http://schemas.openxmlformats.org/officeDocument/2006/relationships/hyperlink" Target="https://devoverflow-eshan.vercel.app/"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8.pn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
          <p:cNvSpPr txBox="1"/>
          <p:nvPr>
            <p:ph type="ctrTitle"/>
          </p:nvPr>
        </p:nvSpPr>
        <p:spPr>
          <a:xfrm>
            <a:off x="1371600" y="1803405"/>
            <a:ext cx="9448800" cy="1825096"/>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Century Gothic"/>
              <a:buNone/>
            </a:pPr>
            <a:r>
              <a:rPr lang="en-US" sz="3600"/>
              <a:t>DEVOVERFLOW: REDEFINING Q&amp;A PLATFORMS WITH AI INNOVATION</a:t>
            </a:r>
            <a:endParaRPr sz="3600"/>
          </a:p>
        </p:txBody>
      </p:sp>
      <p:sp>
        <p:nvSpPr>
          <p:cNvPr id="145" name="Google Shape;145;p1"/>
          <p:cNvSpPr txBox="1"/>
          <p:nvPr>
            <p:ph idx="1" type="subTitle"/>
          </p:nvPr>
        </p:nvSpPr>
        <p:spPr>
          <a:xfrm>
            <a:off x="1371600" y="3632201"/>
            <a:ext cx="3801979" cy="44249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9F9F9"/>
              </a:buClr>
              <a:buSzPts val="2000"/>
              <a:buNone/>
            </a:pPr>
            <a:r>
              <a:rPr b="0" i="0" lang="en-US">
                <a:solidFill>
                  <a:srgbClr val="F9F9F9"/>
                </a:solidFill>
                <a:latin typeface="Arial"/>
                <a:ea typeface="Arial"/>
                <a:cs typeface="Arial"/>
                <a:sym typeface="Arial"/>
              </a:rPr>
              <a:t>An Ambitious Capstone Project</a:t>
            </a:r>
            <a:endParaRPr/>
          </a:p>
        </p:txBody>
      </p:sp>
      <p:sp>
        <p:nvSpPr>
          <p:cNvPr id="146" name="Google Shape;146;p1"/>
          <p:cNvSpPr txBox="1"/>
          <p:nvPr/>
        </p:nvSpPr>
        <p:spPr>
          <a:xfrm>
            <a:off x="1371600" y="4338053"/>
            <a:ext cx="10274968" cy="442494"/>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F9F9F9"/>
              </a:buClr>
              <a:buSzPts val="1800"/>
              <a:buFont typeface="Arial"/>
              <a:buNone/>
            </a:pPr>
            <a:r>
              <a:rPr b="0" i="0" lang="en-US" sz="1800" u="none" cap="none" strike="noStrike">
                <a:solidFill>
                  <a:srgbClr val="F9F9F9"/>
                </a:solidFill>
                <a:latin typeface="Arial"/>
                <a:ea typeface="Arial"/>
                <a:cs typeface="Arial"/>
                <a:sym typeface="Arial"/>
              </a:rPr>
              <a:t>Introducing DevOverflow, a cutting-edge Q&amp;A platform amalgamating AI technology and innovative features</a:t>
            </a:r>
            <a:endParaRPr b="0" i="0" sz="1800" u="none" cap="none" strike="noStrike">
              <a:solidFill>
                <a:schemeClr val="lt1"/>
              </a:solidFill>
              <a:latin typeface="Century Gothic"/>
              <a:ea typeface="Century Gothic"/>
              <a:cs typeface="Century Gothic"/>
              <a:sym typeface="Century Gothic"/>
            </a:endParaRPr>
          </a:p>
        </p:txBody>
      </p:sp>
      <p:pic>
        <p:nvPicPr>
          <p:cNvPr id="147" name="Google Shape;147;p1"/>
          <p:cNvPicPr preferRelativeResize="0"/>
          <p:nvPr/>
        </p:nvPicPr>
        <p:blipFill rotWithShape="1">
          <a:blip r:embed="rId3">
            <a:alphaModFix/>
          </a:blip>
          <a:srcRect b="0" l="0" r="0" t="0"/>
          <a:stretch/>
        </p:blipFill>
        <p:spPr>
          <a:xfrm>
            <a:off x="4553200" y="1561125"/>
            <a:ext cx="2842210" cy="477159"/>
          </a:xfrm>
          <a:prstGeom prst="rect">
            <a:avLst/>
          </a:prstGeom>
          <a:noFill/>
          <a:ln>
            <a:noFill/>
          </a:ln>
        </p:spPr>
      </p:pic>
      <p:sp>
        <p:nvSpPr>
          <p:cNvPr id="148" name="Google Shape;148;p1"/>
          <p:cNvSpPr txBox="1"/>
          <p:nvPr/>
        </p:nvSpPr>
        <p:spPr>
          <a:xfrm>
            <a:off x="1504625" y="5171700"/>
            <a:ext cx="5310000" cy="81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Century Gothic"/>
                <a:ea typeface="Century Gothic"/>
                <a:cs typeface="Century Gothic"/>
                <a:sym typeface="Century Gothic"/>
              </a:rPr>
              <a:t>Eshan Gupta</a:t>
            </a:r>
            <a:endParaRPr b="0" i="0" sz="2200" u="none" cap="none" strike="noStrike">
              <a:solidFill>
                <a:schemeClr val="lt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Century Gothic"/>
                <a:ea typeface="Century Gothic"/>
                <a:cs typeface="Century Gothic"/>
                <a:sym typeface="Century Gothic"/>
              </a:rPr>
              <a:t>20BIT0262</a:t>
            </a:r>
            <a:endParaRPr b="0" i="0" sz="22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1"/>
          <p:cNvSpPr txBox="1"/>
          <p:nvPr>
            <p:ph type="title"/>
          </p:nvPr>
        </p:nvSpPr>
        <p:spPr>
          <a:xfrm>
            <a:off x="685800" y="764373"/>
            <a:ext cx="6193172" cy="129302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Century Gothic"/>
              <a:buNone/>
            </a:pPr>
            <a:r>
              <a:rPr lang="en-US"/>
              <a:t>VOTING FUNCTIONALITY</a:t>
            </a:r>
            <a:endParaRPr/>
          </a:p>
        </p:txBody>
      </p:sp>
      <p:sp>
        <p:nvSpPr>
          <p:cNvPr id="212" name="Google Shape;212;p11"/>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200"/>
              <a:buChar char="•"/>
            </a:pPr>
            <a:r>
              <a:rPr lang="en-US"/>
              <a:t>If we look closely then we can see that at the end of each question and answer we are able to see these 3 icons and these 3 icons are for the voting functionality.</a:t>
            </a:r>
            <a:endParaRPr/>
          </a:p>
          <a:p>
            <a:pPr indent="-88900" lvl="0" marL="228600" rtl="0" algn="l">
              <a:lnSpc>
                <a:spcPct val="90000"/>
              </a:lnSpc>
              <a:spcBef>
                <a:spcPts val="1000"/>
              </a:spcBef>
              <a:spcAft>
                <a:spcPts val="0"/>
              </a:spcAft>
              <a:buClr>
                <a:schemeClr val="lt1"/>
              </a:buClr>
              <a:buSzPts val="2200"/>
              <a:buNone/>
            </a:pPr>
            <a:r>
              <a:t/>
            </a:r>
            <a:endParaRPr/>
          </a:p>
          <a:p>
            <a:pPr indent="-228600" lvl="0" marL="228600" rtl="0" algn="l">
              <a:lnSpc>
                <a:spcPct val="90000"/>
              </a:lnSpc>
              <a:spcBef>
                <a:spcPts val="1000"/>
              </a:spcBef>
              <a:spcAft>
                <a:spcPts val="0"/>
              </a:spcAft>
              <a:buClr>
                <a:schemeClr val="lt1"/>
              </a:buClr>
              <a:buSzPts val="2200"/>
              <a:buChar char="•"/>
            </a:pPr>
            <a:r>
              <a:rPr lang="en-US"/>
              <a:t>Now voting functionality is important for the website for two primary reasons-:</a:t>
            </a:r>
            <a:endParaRPr/>
          </a:p>
          <a:p>
            <a:pPr indent="-457200" lvl="0" marL="457200" rtl="0" algn="l">
              <a:lnSpc>
                <a:spcPct val="90000"/>
              </a:lnSpc>
              <a:spcBef>
                <a:spcPts val="1000"/>
              </a:spcBef>
              <a:spcAft>
                <a:spcPts val="0"/>
              </a:spcAft>
              <a:buClr>
                <a:schemeClr val="lt1"/>
              </a:buClr>
              <a:buSzPts val="2200"/>
              <a:buFont typeface="Century Gothic"/>
              <a:buAutoNum type="arabicPeriod"/>
            </a:pPr>
            <a:r>
              <a:rPr lang="en-US"/>
              <a:t>The first one being that the most upvoted answers would help us to find that which answers or questions are the relevant ones.</a:t>
            </a:r>
            <a:endParaRPr/>
          </a:p>
          <a:p>
            <a:pPr indent="-457200" lvl="0" marL="457200" rtl="0" algn="l">
              <a:lnSpc>
                <a:spcPct val="90000"/>
              </a:lnSpc>
              <a:spcBef>
                <a:spcPts val="1000"/>
              </a:spcBef>
              <a:spcAft>
                <a:spcPts val="0"/>
              </a:spcAft>
              <a:buClr>
                <a:schemeClr val="lt1"/>
              </a:buClr>
              <a:buSzPts val="2200"/>
              <a:buFont typeface="Century Gothic"/>
              <a:buAutoNum type="arabicPeriod"/>
            </a:pPr>
            <a:r>
              <a:rPr lang="en-US"/>
              <a:t>The second being that the more the user interacts with all of this by upvoting/ downvoting the answers or questions his/her reputation points increase and he starts earning more badges(More on this later).</a:t>
            </a:r>
            <a:endParaRPr/>
          </a:p>
        </p:txBody>
      </p:sp>
      <p:pic>
        <p:nvPicPr>
          <p:cNvPr id="213" name="Google Shape;213;p11"/>
          <p:cNvPicPr preferRelativeResize="0"/>
          <p:nvPr/>
        </p:nvPicPr>
        <p:blipFill rotWithShape="1">
          <a:blip r:embed="rId3">
            <a:alphaModFix/>
          </a:blip>
          <a:srcRect b="0" l="0" r="0" t="0"/>
          <a:stretch/>
        </p:blipFill>
        <p:spPr>
          <a:xfrm>
            <a:off x="7241966" y="923164"/>
            <a:ext cx="3345470" cy="97544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2"/>
          <p:cNvSpPr txBox="1"/>
          <p:nvPr>
            <p:ph type="title"/>
          </p:nvPr>
        </p:nvSpPr>
        <p:spPr>
          <a:xfrm>
            <a:off x="685800" y="772761"/>
            <a:ext cx="8610600" cy="129302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Century Gothic"/>
              <a:buNone/>
            </a:pPr>
            <a:r>
              <a:rPr lang="en-US"/>
              <a:t>COLLECTIONS PAGE</a:t>
            </a:r>
            <a:endParaRPr/>
          </a:p>
        </p:txBody>
      </p:sp>
      <p:sp>
        <p:nvSpPr>
          <p:cNvPr id="219" name="Google Shape;219;p12"/>
          <p:cNvSpPr txBox="1"/>
          <p:nvPr/>
        </p:nvSpPr>
        <p:spPr>
          <a:xfrm>
            <a:off x="685801" y="2060926"/>
            <a:ext cx="5203200" cy="427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600" u="none" cap="none" strike="noStrike">
                <a:solidFill>
                  <a:schemeClr val="lt1"/>
                </a:solidFill>
                <a:latin typeface="Century Gothic"/>
                <a:ea typeface="Century Gothic"/>
                <a:cs typeface="Century Gothic"/>
                <a:sym typeface="Century Gothic"/>
              </a:rPr>
              <a:t>So there are 3 buttons on this panel upvote and downvote being the two of them, now what does the 3</a:t>
            </a:r>
            <a:r>
              <a:rPr b="0" baseline="30000" i="0" lang="en-US" sz="1600" u="none" cap="none" strike="noStrike">
                <a:solidFill>
                  <a:schemeClr val="lt1"/>
                </a:solidFill>
                <a:latin typeface="Century Gothic"/>
                <a:ea typeface="Century Gothic"/>
                <a:cs typeface="Century Gothic"/>
                <a:sym typeface="Century Gothic"/>
              </a:rPr>
              <a:t>rd</a:t>
            </a:r>
            <a:r>
              <a:rPr b="0" i="0" lang="en-US" sz="1600" u="none" cap="none" strike="noStrike">
                <a:solidFill>
                  <a:schemeClr val="lt1"/>
                </a:solidFill>
                <a:latin typeface="Century Gothic"/>
                <a:ea typeface="Century Gothic"/>
                <a:cs typeface="Century Gothic"/>
                <a:sym typeface="Century Gothic"/>
              </a:rPr>
              <a:t> button do here?</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600" u="none" cap="none" strike="noStrike">
              <a:solidFill>
                <a:schemeClr val="lt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b="0" i="0" lang="en-US" sz="1600" u="none" cap="none" strike="noStrike">
                <a:solidFill>
                  <a:schemeClr val="lt1"/>
                </a:solidFill>
                <a:latin typeface="Century Gothic"/>
                <a:ea typeface="Century Gothic"/>
                <a:cs typeface="Century Gothic"/>
                <a:sym typeface="Century Gothic"/>
              </a:rPr>
              <a:t>The 3</a:t>
            </a:r>
            <a:r>
              <a:rPr b="0" baseline="30000" i="0" lang="en-US" sz="1600" u="none" cap="none" strike="noStrike">
                <a:solidFill>
                  <a:schemeClr val="lt1"/>
                </a:solidFill>
                <a:latin typeface="Century Gothic"/>
                <a:ea typeface="Century Gothic"/>
                <a:cs typeface="Century Gothic"/>
                <a:sym typeface="Century Gothic"/>
              </a:rPr>
              <a:t>rd</a:t>
            </a:r>
            <a:r>
              <a:rPr b="0" i="0" lang="en-US" sz="1600" u="none" cap="none" strike="noStrike">
                <a:solidFill>
                  <a:schemeClr val="lt1"/>
                </a:solidFill>
                <a:latin typeface="Century Gothic"/>
                <a:ea typeface="Century Gothic"/>
                <a:cs typeface="Century Gothic"/>
                <a:sym typeface="Century Gothic"/>
              </a:rPr>
              <a:t> button if pressed that question gets saved to your collections.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600" u="none" cap="none" strike="noStrike">
              <a:solidFill>
                <a:schemeClr val="lt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b="0" i="0" lang="en-US" sz="1600" u="none" cap="none" strike="noStrike">
                <a:solidFill>
                  <a:schemeClr val="lt1"/>
                </a:solidFill>
                <a:latin typeface="Century Gothic"/>
                <a:ea typeface="Century Gothic"/>
                <a:cs typeface="Century Gothic"/>
                <a:sym typeface="Century Gothic"/>
              </a:rPr>
              <a:t>And a user can access all of its collections on the collections menu from the left side bar on the homepage and it looks as shown in the image.</a:t>
            </a:r>
            <a:endParaRPr b="0" i="0" sz="1600" u="none" cap="none" strike="noStrike">
              <a:solidFill>
                <a:schemeClr val="lt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t/>
            </a:r>
            <a:endParaRPr sz="1600">
              <a:solidFill>
                <a:schemeClr val="lt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lang="en-US" sz="1600">
                <a:solidFill>
                  <a:schemeClr val="lt1"/>
                </a:solidFill>
                <a:latin typeface="Century Gothic"/>
                <a:ea typeface="Century Gothic"/>
                <a:cs typeface="Century Gothic"/>
                <a:sym typeface="Century Gothic"/>
              </a:rPr>
              <a:t>Also </a:t>
            </a:r>
            <a:r>
              <a:rPr lang="en-US" sz="1600">
                <a:solidFill>
                  <a:schemeClr val="lt1"/>
                </a:solidFill>
                <a:latin typeface="Century Gothic"/>
                <a:ea typeface="Century Gothic"/>
                <a:cs typeface="Century Gothic"/>
                <a:sym typeface="Century Gothic"/>
              </a:rPr>
              <a:t>the</a:t>
            </a:r>
            <a:r>
              <a:rPr lang="en-US" sz="1600">
                <a:solidFill>
                  <a:schemeClr val="lt1"/>
                </a:solidFill>
                <a:latin typeface="Century Gothic"/>
                <a:ea typeface="Century Gothic"/>
                <a:cs typeface="Century Gothic"/>
                <a:sym typeface="Century Gothic"/>
              </a:rPr>
              <a:t> local search functionality and the filters work here as well.</a:t>
            </a:r>
            <a:endParaRPr sz="1600">
              <a:solidFill>
                <a:schemeClr val="lt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t/>
            </a:r>
            <a:endParaRPr b="0" i="0" sz="1600" u="none" cap="none" strike="noStrike">
              <a:solidFill>
                <a:schemeClr val="lt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b="0" i="0" lang="en-US" sz="1600" u="none" cap="none" strike="noStrike">
                <a:solidFill>
                  <a:schemeClr val="lt1"/>
                </a:solidFill>
                <a:latin typeface="Century Gothic"/>
                <a:ea typeface="Century Gothic"/>
                <a:cs typeface="Century Gothic"/>
                <a:sym typeface="Century Gothic"/>
              </a:rPr>
              <a:t>Again all of this is being continuously saved into our database and being fetched from their itself.😁</a:t>
            </a:r>
            <a:endParaRPr b="0" i="0" sz="1600" u="none" cap="none" strike="noStrike">
              <a:solidFill>
                <a:schemeClr val="lt1"/>
              </a:solidFill>
              <a:latin typeface="Century Gothic"/>
              <a:ea typeface="Century Gothic"/>
              <a:cs typeface="Century Gothic"/>
              <a:sym typeface="Century Gothic"/>
            </a:endParaRPr>
          </a:p>
        </p:txBody>
      </p:sp>
      <p:pic>
        <p:nvPicPr>
          <p:cNvPr id="220" name="Google Shape;220;p12"/>
          <p:cNvPicPr preferRelativeResize="0"/>
          <p:nvPr/>
        </p:nvPicPr>
        <p:blipFill rotWithShape="1">
          <a:blip r:embed="rId3">
            <a:alphaModFix/>
          </a:blip>
          <a:srcRect b="0" l="0" r="0" t="0"/>
          <a:stretch/>
        </p:blipFill>
        <p:spPr>
          <a:xfrm>
            <a:off x="7166540" y="663106"/>
            <a:ext cx="3345470" cy="975445"/>
          </a:xfrm>
          <a:prstGeom prst="rect">
            <a:avLst/>
          </a:prstGeom>
          <a:noFill/>
          <a:ln>
            <a:noFill/>
          </a:ln>
        </p:spPr>
      </p:pic>
      <p:pic>
        <p:nvPicPr>
          <p:cNvPr id="221" name="Google Shape;221;p12"/>
          <p:cNvPicPr preferRelativeResize="0"/>
          <p:nvPr/>
        </p:nvPicPr>
        <p:blipFill>
          <a:blip r:embed="rId4">
            <a:alphaModFix/>
          </a:blip>
          <a:stretch>
            <a:fillRect/>
          </a:stretch>
        </p:blipFill>
        <p:spPr>
          <a:xfrm>
            <a:off x="5989876" y="2586114"/>
            <a:ext cx="5998200" cy="2914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14"/>
          <p:cNvSpPr txBox="1"/>
          <p:nvPr>
            <p:ph type="title"/>
          </p:nvPr>
        </p:nvSpPr>
        <p:spPr>
          <a:xfrm>
            <a:off x="685800" y="764373"/>
            <a:ext cx="10820400" cy="129302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Century Gothic"/>
              <a:buNone/>
            </a:pPr>
            <a:r>
              <a:rPr lang="en-US"/>
              <a:t>TAGS PAGE AND ITS FUNCTIONALITY</a:t>
            </a:r>
            <a:endParaRPr/>
          </a:p>
        </p:txBody>
      </p:sp>
      <p:sp>
        <p:nvSpPr>
          <p:cNvPr id="227" name="Google Shape;227;p14"/>
          <p:cNvSpPr txBox="1"/>
          <p:nvPr/>
        </p:nvSpPr>
        <p:spPr>
          <a:xfrm>
            <a:off x="685801" y="1988191"/>
            <a:ext cx="5715000" cy="45252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800"/>
              <a:buFont typeface="Arial"/>
              <a:buChar char="•"/>
            </a:pPr>
            <a:r>
              <a:rPr b="0" i="0" lang="en-US" sz="1800" u="none" cap="none" strike="noStrike">
                <a:solidFill>
                  <a:schemeClr val="lt1"/>
                </a:solidFill>
                <a:latin typeface="Century Gothic"/>
                <a:ea typeface="Century Gothic"/>
                <a:cs typeface="Century Gothic"/>
                <a:sym typeface="Century Gothic"/>
              </a:rPr>
              <a:t>This page will have all the tags and the number of times these tags have been mentioned, so the user will directly be able to visit the questions with tag “#example” from here itself and answer accordingly.</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lt1"/>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a:p>
            <a:pPr indent="-285750" lvl="0" marL="285750" marR="0" rtl="0" algn="l">
              <a:lnSpc>
                <a:spcPct val="100000"/>
              </a:lnSpc>
              <a:spcBef>
                <a:spcPts val="0"/>
              </a:spcBef>
              <a:spcAft>
                <a:spcPts val="0"/>
              </a:spcAft>
              <a:buClr>
                <a:schemeClr val="lt1"/>
              </a:buClr>
              <a:buSzPts val="1800"/>
              <a:buFont typeface="Arial"/>
              <a:buChar char="•"/>
            </a:pPr>
            <a:r>
              <a:rPr b="0" i="0" lang="en-US" sz="1800" u="none" cap="none" strike="noStrike">
                <a:solidFill>
                  <a:schemeClr val="lt1"/>
                </a:solidFill>
                <a:latin typeface="Century Gothic"/>
                <a:ea typeface="Century Gothic"/>
                <a:cs typeface="Century Gothic"/>
                <a:sym typeface="Century Gothic"/>
              </a:rPr>
              <a:t>The user will also be able to see the most used tags and can filter the tags accordingly.</a:t>
            </a:r>
            <a:br>
              <a:rPr lang="en-US" sz="1800">
                <a:solidFill>
                  <a:schemeClr val="lt1"/>
                </a:solidFill>
                <a:latin typeface="Century Gothic"/>
                <a:ea typeface="Century Gothic"/>
                <a:cs typeface="Century Gothic"/>
                <a:sym typeface="Century Gothic"/>
              </a:rPr>
            </a:br>
            <a:endParaRPr sz="1800">
              <a:solidFill>
                <a:schemeClr val="lt1"/>
              </a:solidFill>
              <a:latin typeface="Century Gothic"/>
              <a:ea typeface="Century Gothic"/>
              <a:cs typeface="Century Gothic"/>
              <a:sym typeface="Century Gothic"/>
            </a:endParaRPr>
          </a:p>
          <a:p>
            <a:pPr indent="-285750" lvl="0" marL="285750" marR="0" rtl="0" algn="l">
              <a:lnSpc>
                <a:spcPct val="100000"/>
              </a:lnSpc>
              <a:spcBef>
                <a:spcPts val="0"/>
              </a:spcBef>
              <a:spcAft>
                <a:spcPts val="0"/>
              </a:spcAft>
              <a:buClr>
                <a:schemeClr val="lt1"/>
              </a:buClr>
              <a:buSzPts val="1800"/>
              <a:buFont typeface="Century Gothic"/>
              <a:buChar char="•"/>
            </a:pPr>
            <a:r>
              <a:rPr lang="en-US" sz="1800">
                <a:solidFill>
                  <a:schemeClr val="lt1"/>
                </a:solidFill>
                <a:latin typeface="Century Gothic"/>
                <a:ea typeface="Century Gothic"/>
                <a:cs typeface="Century Gothic"/>
                <a:sym typeface="Century Gothic"/>
              </a:rPr>
              <a:t>The localsearch and the filters work here as well.</a:t>
            </a:r>
            <a:br>
              <a:rPr lang="en-US" sz="1800">
                <a:solidFill>
                  <a:schemeClr val="lt1"/>
                </a:solidFill>
                <a:latin typeface="Century Gothic"/>
                <a:ea typeface="Century Gothic"/>
                <a:cs typeface="Century Gothic"/>
                <a:sym typeface="Century Gothic"/>
              </a:rPr>
            </a:br>
            <a:endParaRPr sz="1800">
              <a:solidFill>
                <a:schemeClr val="lt1"/>
              </a:solidFill>
              <a:latin typeface="Century Gothic"/>
              <a:ea typeface="Century Gothic"/>
              <a:cs typeface="Century Gothic"/>
              <a:sym typeface="Century Gothic"/>
            </a:endParaRPr>
          </a:p>
          <a:p>
            <a:pPr indent="-285750" lvl="0" marL="285750" marR="0" rtl="0" algn="l">
              <a:lnSpc>
                <a:spcPct val="100000"/>
              </a:lnSpc>
              <a:spcBef>
                <a:spcPts val="0"/>
              </a:spcBef>
              <a:spcAft>
                <a:spcPts val="0"/>
              </a:spcAft>
              <a:buClr>
                <a:schemeClr val="lt1"/>
              </a:buClr>
              <a:buSzPts val="1800"/>
              <a:buFont typeface="Century Gothic"/>
              <a:buChar char="•"/>
            </a:pPr>
            <a:r>
              <a:rPr lang="en-US" sz="1800">
                <a:solidFill>
                  <a:schemeClr val="lt1"/>
                </a:solidFill>
                <a:latin typeface="Century Gothic"/>
                <a:ea typeface="Century Gothic"/>
                <a:cs typeface="Century Gothic"/>
                <a:sym typeface="Century Gothic"/>
              </a:rPr>
              <a:t>Once the user has clicked the tag he she will be redirected to the page with all the questions of the tag and there also the local search works.</a:t>
            </a:r>
            <a:endParaRPr sz="1800">
              <a:solidFill>
                <a:schemeClr val="lt1"/>
              </a:solidFill>
              <a:latin typeface="Century Gothic"/>
              <a:ea typeface="Century Gothic"/>
              <a:cs typeface="Century Gothic"/>
              <a:sym typeface="Century Gothic"/>
            </a:endParaRPr>
          </a:p>
        </p:txBody>
      </p:sp>
      <p:pic>
        <p:nvPicPr>
          <p:cNvPr id="228" name="Google Shape;228;p14"/>
          <p:cNvPicPr preferRelativeResize="0"/>
          <p:nvPr/>
        </p:nvPicPr>
        <p:blipFill>
          <a:blip r:embed="rId3">
            <a:alphaModFix/>
          </a:blip>
          <a:stretch>
            <a:fillRect/>
          </a:stretch>
        </p:blipFill>
        <p:spPr>
          <a:xfrm>
            <a:off x="6457551" y="1731501"/>
            <a:ext cx="5486402" cy="2633933"/>
          </a:xfrm>
          <a:prstGeom prst="rect">
            <a:avLst/>
          </a:prstGeom>
          <a:noFill/>
          <a:ln>
            <a:noFill/>
          </a:ln>
        </p:spPr>
      </p:pic>
      <p:pic>
        <p:nvPicPr>
          <p:cNvPr id="229" name="Google Shape;229;p14"/>
          <p:cNvPicPr preferRelativeResize="0"/>
          <p:nvPr/>
        </p:nvPicPr>
        <p:blipFill>
          <a:blip r:embed="rId4">
            <a:alphaModFix/>
          </a:blip>
          <a:stretch>
            <a:fillRect/>
          </a:stretch>
        </p:blipFill>
        <p:spPr>
          <a:xfrm>
            <a:off x="7855651" y="4517834"/>
            <a:ext cx="2777217" cy="218776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5"/>
          <p:cNvSpPr txBox="1"/>
          <p:nvPr>
            <p:ph type="title"/>
          </p:nvPr>
        </p:nvSpPr>
        <p:spPr>
          <a:xfrm>
            <a:off x="685800" y="549757"/>
            <a:ext cx="8610600" cy="129302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Century Gothic"/>
              <a:buNone/>
            </a:pPr>
            <a:r>
              <a:rPr lang="en-US"/>
              <a:t>COMMUNITIES PAGE</a:t>
            </a:r>
            <a:endParaRPr/>
          </a:p>
        </p:txBody>
      </p:sp>
      <p:sp>
        <p:nvSpPr>
          <p:cNvPr id="235" name="Google Shape;235;p15"/>
          <p:cNvSpPr txBox="1"/>
          <p:nvPr/>
        </p:nvSpPr>
        <p:spPr>
          <a:xfrm>
            <a:off x="511729" y="1904302"/>
            <a:ext cx="5142600" cy="45252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800"/>
              <a:buFont typeface="Arial"/>
              <a:buChar char="•"/>
            </a:pPr>
            <a:r>
              <a:rPr b="0" i="0" lang="en-US" sz="1800" u="none" cap="none" strike="noStrike">
                <a:solidFill>
                  <a:schemeClr val="lt1"/>
                </a:solidFill>
                <a:latin typeface="Century Gothic"/>
                <a:ea typeface="Century Gothic"/>
                <a:cs typeface="Century Gothic"/>
                <a:sym typeface="Century Gothic"/>
              </a:rPr>
              <a:t>Here in the communities page the users will be able to see different users and </a:t>
            </a:r>
            <a:r>
              <a:rPr lang="en-US" sz="1800">
                <a:solidFill>
                  <a:schemeClr val="lt1"/>
                </a:solidFill>
                <a:latin typeface="Century Gothic"/>
                <a:ea typeface="Century Gothic"/>
                <a:cs typeface="Century Gothic"/>
                <a:sym typeface="Century Gothic"/>
              </a:rPr>
              <a:t>their</a:t>
            </a:r>
            <a:r>
              <a:rPr b="0" i="0" lang="en-US" sz="1800" u="none" cap="none" strike="noStrike">
                <a:solidFill>
                  <a:schemeClr val="lt1"/>
                </a:solidFill>
                <a:latin typeface="Century Gothic"/>
                <a:ea typeface="Century Gothic"/>
                <a:cs typeface="Century Gothic"/>
                <a:sym typeface="Century Gothic"/>
              </a:rPr>
              <a:t> profile, reputation and badges.</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lt1"/>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a:p>
            <a:pPr indent="-285750" lvl="0" marL="285750" marR="0" rtl="0" algn="l">
              <a:lnSpc>
                <a:spcPct val="100000"/>
              </a:lnSpc>
              <a:spcBef>
                <a:spcPts val="0"/>
              </a:spcBef>
              <a:spcAft>
                <a:spcPts val="0"/>
              </a:spcAft>
              <a:buClr>
                <a:schemeClr val="lt1"/>
              </a:buClr>
              <a:buSzPts val="1800"/>
              <a:buFont typeface="Arial"/>
              <a:buChar char="•"/>
            </a:pPr>
            <a:r>
              <a:rPr b="0" i="0" lang="en-US" sz="1800" u="none" cap="none" strike="noStrike">
                <a:solidFill>
                  <a:schemeClr val="lt1"/>
                </a:solidFill>
                <a:latin typeface="Century Gothic"/>
                <a:ea typeface="Century Gothic"/>
                <a:cs typeface="Century Gothic"/>
                <a:sym typeface="Century Gothic"/>
              </a:rPr>
              <a:t>This page will be useful as the name suggests to build up a community of users as the more the people interact with each other the more they will be able to build up a community.</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lt1"/>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a:p>
            <a:pPr indent="-285750" lvl="0" marL="285750" marR="0" rtl="0" algn="l">
              <a:lnSpc>
                <a:spcPct val="100000"/>
              </a:lnSpc>
              <a:spcBef>
                <a:spcPts val="0"/>
              </a:spcBef>
              <a:spcAft>
                <a:spcPts val="0"/>
              </a:spcAft>
              <a:buClr>
                <a:schemeClr val="lt1"/>
              </a:buClr>
              <a:buSzPts val="1800"/>
              <a:buFont typeface="Arial"/>
              <a:buChar char="•"/>
            </a:pPr>
            <a:r>
              <a:rPr b="0" i="0" lang="en-US" sz="1800" u="none" cap="none" strike="noStrike">
                <a:solidFill>
                  <a:schemeClr val="lt1"/>
                </a:solidFill>
                <a:latin typeface="Century Gothic"/>
                <a:ea typeface="Century Gothic"/>
                <a:cs typeface="Century Gothic"/>
                <a:sym typeface="Century Gothic"/>
              </a:rPr>
              <a:t>All the users of the website can be searched using filters, names and usernames from this section of the website.</a:t>
            </a:r>
            <a:endParaRPr b="0" i="0" sz="1800" u="none" cap="none" strike="noStrike">
              <a:solidFill>
                <a:schemeClr val="lt1"/>
              </a:solidFill>
              <a:latin typeface="Century Gothic"/>
              <a:ea typeface="Century Gothic"/>
              <a:cs typeface="Century Gothic"/>
              <a:sym typeface="Century Gothic"/>
            </a:endParaRPr>
          </a:p>
          <a:p>
            <a:pPr indent="-285750" lvl="0" marL="285750" marR="0" rtl="0" algn="l">
              <a:lnSpc>
                <a:spcPct val="100000"/>
              </a:lnSpc>
              <a:spcBef>
                <a:spcPts val="0"/>
              </a:spcBef>
              <a:spcAft>
                <a:spcPts val="0"/>
              </a:spcAft>
              <a:buClr>
                <a:schemeClr val="lt1"/>
              </a:buClr>
              <a:buSzPts val="1800"/>
              <a:buFont typeface="Century Gothic"/>
              <a:buChar char="•"/>
            </a:pPr>
            <a:r>
              <a:rPr lang="en-US" sz="1800">
                <a:solidFill>
                  <a:schemeClr val="lt1"/>
                </a:solidFill>
                <a:latin typeface="Century Gothic"/>
                <a:ea typeface="Century Gothic"/>
                <a:cs typeface="Century Gothic"/>
                <a:sym typeface="Century Gothic"/>
              </a:rPr>
              <a:t>Once if we click a users profile he’she will be redirected to viewing the user’s profile.</a:t>
            </a:r>
            <a:endParaRPr sz="1800">
              <a:solidFill>
                <a:schemeClr val="lt1"/>
              </a:solidFill>
              <a:latin typeface="Century Gothic"/>
              <a:ea typeface="Century Gothic"/>
              <a:cs typeface="Century Gothic"/>
              <a:sym typeface="Century Gothic"/>
            </a:endParaRPr>
          </a:p>
        </p:txBody>
      </p:sp>
      <p:pic>
        <p:nvPicPr>
          <p:cNvPr id="236" name="Google Shape;236;p15"/>
          <p:cNvPicPr preferRelativeResize="0"/>
          <p:nvPr/>
        </p:nvPicPr>
        <p:blipFill>
          <a:blip r:embed="rId3">
            <a:alphaModFix/>
          </a:blip>
          <a:stretch>
            <a:fillRect/>
          </a:stretch>
        </p:blipFill>
        <p:spPr>
          <a:xfrm>
            <a:off x="5872954" y="1016510"/>
            <a:ext cx="6232873" cy="3031502"/>
          </a:xfrm>
          <a:prstGeom prst="rect">
            <a:avLst/>
          </a:prstGeom>
          <a:noFill/>
          <a:ln>
            <a:noFill/>
          </a:ln>
        </p:spPr>
      </p:pic>
      <p:pic>
        <p:nvPicPr>
          <p:cNvPr id="237" name="Google Shape;237;p15"/>
          <p:cNvPicPr preferRelativeResize="0"/>
          <p:nvPr/>
        </p:nvPicPr>
        <p:blipFill>
          <a:blip r:embed="rId4">
            <a:alphaModFix/>
          </a:blip>
          <a:stretch>
            <a:fillRect/>
          </a:stretch>
        </p:blipFill>
        <p:spPr>
          <a:xfrm>
            <a:off x="6866329" y="4112112"/>
            <a:ext cx="4086096" cy="2505187"/>
          </a:xfrm>
          <a:prstGeom prst="rect">
            <a:avLst/>
          </a:prstGeom>
          <a:noFill/>
          <a:ln>
            <a:noFill/>
          </a:ln>
        </p:spPr>
      </p:pic>
      <p:sp>
        <p:nvSpPr>
          <p:cNvPr id="238" name="Google Shape;238;p15"/>
          <p:cNvSpPr/>
          <p:nvPr/>
        </p:nvSpPr>
        <p:spPr>
          <a:xfrm rot="-2452609">
            <a:off x="5327306" y="5232163"/>
            <a:ext cx="2097688" cy="206076"/>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entury Gothic"/>
              <a:ea typeface="Century Gothic"/>
              <a:cs typeface="Century Gothic"/>
              <a:sym typeface="Century Gothic"/>
            </a:endParaRPr>
          </a:p>
        </p:txBody>
      </p:sp>
      <p:sp>
        <p:nvSpPr>
          <p:cNvPr id="239" name="Google Shape;239;p15"/>
          <p:cNvSpPr/>
          <p:nvPr/>
        </p:nvSpPr>
        <p:spPr>
          <a:xfrm rot="5400000">
            <a:off x="8195350" y="3591325"/>
            <a:ext cx="816900" cy="566700"/>
          </a:xfrm>
          <a:prstGeom prst="bentArrow">
            <a:avLst>
              <a:gd fmla="val 25000" name="adj1"/>
              <a:gd fmla="val 23372"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6"/>
          <p:cNvSpPr txBox="1"/>
          <p:nvPr>
            <p:ph type="title"/>
          </p:nvPr>
        </p:nvSpPr>
        <p:spPr>
          <a:xfrm>
            <a:off x="685800" y="549757"/>
            <a:ext cx="8610600" cy="129302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Century Gothic"/>
              <a:buNone/>
            </a:pPr>
            <a:r>
              <a:rPr lang="en-US"/>
              <a:t>PROFILE PAGE</a:t>
            </a:r>
            <a:endParaRPr/>
          </a:p>
        </p:txBody>
      </p:sp>
      <p:sp>
        <p:nvSpPr>
          <p:cNvPr id="245" name="Google Shape;245;p16"/>
          <p:cNvSpPr txBox="1"/>
          <p:nvPr/>
        </p:nvSpPr>
        <p:spPr>
          <a:xfrm>
            <a:off x="511729" y="1904302"/>
            <a:ext cx="5142452" cy="369331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800"/>
              <a:buFont typeface="Arial"/>
              <a:buChar char="•"/>
            </a:pPr>
            <a:r>
              <a:rPr b="0" i="0" lang="en-US" sz="1800" u="none" cap="none" strike="noStrike">
                <a:solidFill>
                  <a:schemeClr val="lt1"/>
                </a:solidFill>
                <a:latin typeface="Century Gothic"/>
                <a:ea typeface="Century Gothic"/>
                <a:cs typeface="Century Gothic"/>
                <a:sym typeface="Century Gothic"/>
              </a:rPr>
              <a:t>This is how a user’s profile page is going to be looking if someone else or even the user itself view’s his/her profile.</a:t>
            </a:r>
            <a:br>
              <a:rPr b="0" i="0" lang="en-US" sz="1800" u="none" cap="none" strike="noStrike">
                <a:solidFill>
                  <a:schemeClr val="lt1"/>
                </a:solidFill>
                <a:latin typeface="Century Gothic"/>
                <a:ea typeface="Century Gothic"/>
                <a:cs typeface="Century Gothic"/>
                <a:sym typeface="Century Gothic"/>
              </a:rPr>
            </a:br>
            <a:endParaRPr b="0" i="0" sz="1800" u="none" cap="none" strike="noStrike">
              <a:solidFill>
                <a:schemeClr val="lt1"/>
              </a:solidFill>
              <a:latin typeface="Century Gothic"/>
              <a:ea typeface="Century Gothic"/>
              <a:cs typeface="Century Gothic"/>
              <a:sym typeface="Century Gothic"/>
            </a:endParaRPr>
          </a:p>
          <a:p>
            <a:pPr indent="-285750" lvl="0" marL="285750" marR="0" rtl="0" algn="l">
              <a:lnSpc>
                <a:spcPct val="100000"/>
              </a:lnSpc>
              <a:spcBef>
                <a:spcPts val="0"/>
              </a:spcBef>
              <a:spcAft>
                <a:spcPts val="0"/>
              </a:spcAft>
              <a:buClr>
                <a:schemeClr val="lt1"/>
              </a:buClr>
              <a:buSzPts val="1800"/>
              <a:buFont typeface="Arial"/>
              <a:buChar char="•"/>
            </a:pPr>
            <a:r>
              <a:rPr b="0" i="0" lang="en-US" sz="1800" u="none" cap="none" strike="noStrike">
                <a:solidFill>
                  <a:schemeClr val="lt1"/>
                </a:solidFill>
                <a:latin typeface="Century Gothic"/>
                <a:ea typeface="Century Gothic"/>
                <a:cs typeface="Century Gothic"/>
                <a:sym typeface="Century Gothic"/>
              </a:rPr>
              <a:t>One can see the stats , the reputations and other stuffs from the profile page.</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lt1"/>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a:p>
            <a:pPr indent="-285750" lvl="0" marL="285750" marR="0" rtl="0" algn="l">
              <a:lnSpc>
                <a:spcPct val="100000"/>
              </a:lnSpc>
              <a:spcBef>
                <a:spcPts val="0"/>
              </a:spcBef>
              <a:spcAft>
                <a:spcPts val="0"/>
              </a:spcAft>
              <a:buClr>
                <a:schemeClr val="lt1"/>
              </a:buClr>
              <a:buSzPts val="1800"/>
              <a:buFont typeface="Arial"/>
              <a:buChar char="•"/>
            </a:pPr>
            <a:r>
              <a:rPr b="0" i="0" lang="en-US" sz="1800" u="none" cap="none" strike="noStrike">
                <a:solidFill>
                  <a:schemeClr val="lt1"/>
                </a:solidFill>
                <a:latin typeface="Century Gothic"/>
                <a:ea typeface="Century Gothic"/>
                <a:cs typeface="Century Gothic"/>
                <a:sym typeface="Century Gothic"/>
              </a:rPr>
              <a:t>The questions asked by the users and the answers given by the user can also be seen.</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lt1"/>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a:p>
            <a:pPr indent="-285750" lvl="0" marL="285750" marR="0" rtl="0" algn="l">
              <a:lnSpc>
                <a:spcPct val="100000"/>
              </a:lnSpc>
              <a:spcBef>
                <a:spcPts val="0"/>
              </a:spcBef>
              <a:spcAft>
                <a:spcPts val="0"/>
              </a:spcAft>
              <a:buClr>
                <a:schemeClr val="lt1"/>
              </a:buClr>
              <a:buSzPts val="1800"/>
              <a:buFont typeface="Arial"/>
              <a:buChar char="•"/>
            </a:pPr>
            <a:r>
              <a:rPr b="0" i="0" lang="en-US" sz="1800" u="none" cap="none" strike="noStrike">
                <a:solidFill>
                  <a:schemeClr val="lt1"/>
                </a:solidFill>
                <a:latin typeface="Century Gothic"/>
                <a:ea typeface="Century Gothic"/>
                <a:cs typeface="Century Gothic"/>
                <a:sym typeface="Century Gothic"/>
              </a:rPr>
              <a:t>The only difference if a user is viewing his account will be of the edit profile button.</a:t>
            </a:r>
            <a:endParaRPr b="0" i="0" sz="1800" u="none" cap="none" strike="noStrike">
              <a:solidFill>
                <a:schemeClr val="lt1"/>
              </a:solidFill>
              <a:latin typeface="Century Gothic"/>
              <a:ea typeface="Century Gothic"/>
              <a:cs typeface="Century Gothic"/>
              <a:sym typeface="Century Gothic"/>
            </a:endParaRPr>
          </a:p>
        </p:txBody>
      </p:sp>
      <p:pic>
        <p:nvPicPr>
          <p:cNvPr id="246" name="Google Shape;246;p16"/>
          <p:cNvPicPr preferRelativeResize="0"/>
          <p:nvPr/>
        </p:nvPicPr>
        <p:blipFill>
          <a:blip r:embed="rId3">
            <a:alphaModFix/>
          </a:blip>
          <a:stretch>
            <a:fillRect/>
          </a:stretch>
        </p:blipFill>
        <p:spPr>
          <a:xfrm>
            <a:off x="5813931" y="2090860"/>
            <a:ext cx="6233020" cy="3081827"/>
          </a:xfrm>
          <a:prstGeom prst="rect">
            <a:avLst/>
          </a:prstGeom>
          <a:noFill/>
          <a:ln>
            <a:noFill/>
          </a:ln>
        </p:spPr>
      </p:pic>
      <p:sp>
        <p:nvSpPr>
          <p:cNvPr id="247" name="Google Shape;247;p16"/>
          <p:cNvSpPr/>
          <p:nvPr/>
        </p:nvSpPr>
        <p:spPr>
          <a:xfrm>
            <a:off x="5288925" y="3385275"/>
            <a:ext cx="1927800" cy="162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entury Gothic"/>
              <a:ea typeface="Century Gothic"/>
              <a:cs typeface="Century Gothic"/>
              <a:sym typeface="Century Gothic"/>
            </a:endParaRPr>
          </a:p>
        </p:txBody>
      </p:sp>
      <p:sp>
        <p:nvSpPr>
          <p:cNvPr id="248" name="Google Shape;248;p16"/>
          <p:cNvSpPr/>
          <p:nvPr/>
        </p:nvSpPr>
        <p:spPr>
          <a:xfrm rot="-701362">
            <a:off x="5288882" y="4017931"/>
            <a:ext cx="1927883" cy="162034"/>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17"/>
          <p:cNvSpPr txBox="1"/>
          <p:nvPr>
            <p:ph type="title"/>
          </p:nvPr>
        </p:nvSpPr>
        <p:spPr>
          <a:xfrm>
            <a:off x="685800" y="549757"/>
            <a:ext cx="8610600" cy="129302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Century Gothic"/>
              <a:buNone/>
            </a:pPr>
            <a:r>
              <a:rPr lang="en-US"/>
              <a:t>EDIT PROFILE PAGE</a:t>
            </a:r>
            <a:endParaRPr/>
          </a:p>
        </p:txBody>
      </p:sp>
      <p:sp>
        <p:nvSpPr>
          <p:cNvPr id="254" name="Google Shape;254;p17"/>
          <p:cNvSpPr txBox="1"/>
          <p:nvPr/>
        </p:nvSpPr>
        <p:spPr>
          <a:xfrm>
            <a:off x="511729" y="1904302"/>
            <a:ext cx="5142452" cy="230832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800"/>
              <a:buFont typeface="Arial"/>
              <a:buChar char="•"/>
            </a:pPr>
            <a:r>
              <a:rPr b="0" i="0" lang="en-US" sz="1800" u="none" cap="none" strike="noStrike">
                <a:solidFill>
                  <a:schemeClr val="lt1"/>
                </a:solidFill>
                <a:latin typeface="Century Gothic"/>
                <a:ea typeface="Century Gothic"/>
                <a:cs typeface="Century Gothic"/>
                <a:sym typeface="Century Gothic"/>
              </a:rPr>
              <a:t>This is how the edit profile page will be looking, here the user can come and update his/her details so that it will be visible to other users of the community.</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lt1"/>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a:p>
            <a:pPr indent="-285750" lvl="0" marL="285750" marR="0" rtl="0" algn="l">
              <a:lnSpc>
                <a:spcPct val="100000"/>
              </a:lnSpc>
              <a:spcBef>
                <a:spcPts val="0"/>
              </a:spcBef>
              <a:spcAft>
                <a:spcPts val="0"/>
              </a:spcAft>
              <a:buClr>
                <a:schemeClr val="lt1"/>
              </a:buClr>
              <a:buSzPts val="1800"/>
              <a:buFont typeface="Arial"/>
              <a:buChar char="•"/>
            </a:pPr>
            <a:r>
              <a:rPr b="0" i="0" lang="en-US" sz="1800" u="none" cap="none" strike="noStrike">
                <a:solidFill>
                  <a:schemeClr val="lt1"/>
                </a:solidFill>
                <a:latin typeface="Century Gothic"/>
                <a:ea typeface="Century Gothic"/>
                <a:cs typeface="Century Gothic"/>
                <a:sym typeface="Century Gothic"/>
              </a:rPr>
              <a:t>Once all the details are updated user can click on the submit button and the details will get updated on the database.</a:t>
            </a:r>
            <a:endParaRPr b="0" i="0" sz="1800" u="none" cap="none" strike="noStrike">
              <a:solidFill>
                <a:schemeClr val="lt1"/>
              </a:solidFill>
              <a:latin typeface="Century Gothic"/>
              <a:ea typeface="Century Gothic"/>
              <a:cs typeface="Century Gothic"/>
              <a:sym typeface="Century Gothic"/>
            </a:endParaRPr>
          </a:p>
        </p:txBody>
      </p:sp>
      <p:pic>
        <p:nvPicPr>
          <p:cNvPr id="255" name="Google Shape;255;p17"/>
          <p:cNvPicPr preferRelativeResize="0"/>
          <p:nvPr/>
        </p:nvPicPr>
        <p:blipFill>
          <a:blip r:embed="rId3">
            <a:alphaModFix/>
          </a:blip>
          <a:stretch>
            <a:fillRect/>
          </a:stretch>
        </p:blipFill>
        <p:spPr>
          <a:xfrm>
            <a:off x="5806581" y="1995185"/>
            <a:ext cx="6233020" cy="298413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26f20947269_0_26"/>
          <p:cNvSpPr txBox="1"/>
          <p:nvPr>
            <p:ph type="title"/>
          </p:nvPr>
        </p:nvSpPr>
        <p:spPr>
          <a:xfrm>
            <a:off x="685800" y="549757"/>
            <a:ext cx="8610600" cy="129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Century Gothic"/>
              <a:buNone/>
            </a:pPr>
            <a:r>
              <a:rPr lang="en-US"/>
              <a:t>JOBS</a:t>
            </a:r>
            <a:r>
              <a:rPr lang="en-US"/>
              <a:t> PAGE</a:t>
            </a:r>
            <a:endParaRPr/>
          </a:p>
        </p:txBody>
      </p:sp>
      <p:sp>
        <p:nvSpPr>
          <p:cNvPr id="261" name="Google Shape;261;g26f20947269_0_26"/>
          <p:cNvSpPr txBox="1"/>
          <p:nvPr/>
        </p:nvSpPr>
        <p:spPr>
          <a:xfrm>
            <a:off x="511729" y="1904302"/>
            <a:ext cx="5142600" cy="36942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800"/>
              <a:buFont typeface="Arial"/>
              <a:buChar char="•"/>
            </a:pPr>
            <a:r>
              <a:rPr b="0" i="0" lang="en-US" sz="1800" u="none" cap="none" strike="noStrike">
                <a:solidFill>
                  <a:schemeClr val="lt1"/>
                </a:solidFill>
                <a:latin typeface="Century Gothic"/>
                <a:ea typeface="Century Gothic"/>
                <a:cs typeface="Century Gothic"/>
                <a:sym typeface="Century Gothic"/>
              </a:rPr>
              <a:t>This is how the </a:t>
            </a:r>
            <a:r>
              <a:rPr lang="en-US" sz="1800">
                <a:solidFill>
                  <a:schemeClr val="lt1"/>
                </a:solidFill>
                <a:latin typeface="Century Gothic"/>
                <a:ea typeface="Century Gothic"/>
                <a:cs typeface="Century Gothic"/>
                <a:sym typeface="Century Gothic"/>
              </a:rPr>
              <a:t>jobs page will be looking, the user can come here and search for all the new jobs that are available.</a:t>
            </a:r>
            <a:br>
              <a:rPr lang="en-US" sz="1800">
                <a:solidFill>
                  <a:schemeClr val="lt1"/>
                </a:solidFill>
                <a:latin typeface="Century Gothic"/>
                <a:ea typeface="Century Gothic"/>
                <a:cs typeface="Century Gothic"/>
                <a:sym typeface="Century Gothic"/>
              </a:rPr>
            </a:br>
            <a:endParaRPr sz="1800">
              <a:solidFill>
                <a:schemeClr val="lt1"/>
              </a:solidFill>
              <a:latin typeface="Century Gothic"/>
              <a:ea typeface="Century Gothic"/>
              <a:cs typeface="Century Gothic"/>
              <a:sym typeface="Century Gothic"/>
            </a:endParaRPr>
          </a:p>
          <a:p>
            <a:pPr indent="-285750" lvl="0" marL="285750" marR="0" rtl="0" algn="l">
              <a:lnSpc>
                <a:spcPct val="100000"/>
              </a:lnSpc>
              <a:spcBef>
                <a:spcPts val="0"/>
              </a:spcBef>
              <a:spcAft>
                <a:spcPts val="0"/>
              </a:spcAft>
              <a:buClr>
                <a:schemeClr val="lt1"/>
              </a:buClr>
              <a:buSzPts val="1800"/>
              <a:buFont typeface="Century Gothic"/>
              <a:buChar char="•"/>
            </a:pPr>
            <a:r>
              <a:rPr lang="en-US" sz="1800">
                <a:solidFill>
                  <a:schemeClr val="lt1"/>
                </a:solidFill>
                <a:latin typeface="Century Gothic"/>
                <a:ea typeface="Century Gothic"/>
                <a:cs typeface="Century Gothic"/>
                <a:sym typeface="Century Gothic"/>
              </a:rPr>
              <a:t>The localsearch and the filters feature work here as well.</a:t>
            </a:r>
            <a:br>
              <a:rPr lang="en-US" sz="1800">
                <a:solidFill>
                  <a:schemeClr val="lt1"/>
                </a:solidFill>
                <a:latin typeface="Century Gothic"/>
                <a:ea typeface="Century Gothic"/>
                <a:cs typeface="Century Gothic"/>
                <a:sym typeface="Century Gothic"/>
              </a:rPr>
            </a:br>
            <a:endParaRPr sz="1800">
              <a:solidFill>
                <a:schemeClr val="lt1"/>
              </a:solidFill>
              <a:latin typeface="Century Gothic"/>
              <a:ea typeface="Century Gothic"/>
              <a:cs typeface="Century Gothic"/>
              <a:sym typeface="Century Gothic"/>
            </a:endParaRPr>
          </a:p>
          <a:p>
            <a:pPr indent="-285750" lvl="0" marL="285750" marR="0" rtl="0" algn="l">
              <a:lnSpc>
                <a:spcPct val="100000"/>
              </a:lnSpc>
              <a:spcBef>
                <a:spcPts val="0"/>
              </a:spcBef>
              <a:spcAft>
                <a:spcPts val="0"/>
              </a:spcAft>
              <a:buClr>
                <a:schemeClr val="lt1"/>
              </a:buClr>
              <a:buSzPts val="1800"/>
              <a:buFont typeface="Century Gothic"/>
              <a:buChar char="•"/>
            </a:pPr>
            <a:r>
              <a:rPr lang="en-US" sz="1800">
                <a:solidFill>
                  <a:schemeClr val="lt1"/>
                </a:solidFill>
                <a:latin typeface="Century Gothic"/>
                <a:ea typeface="Century Gothic"/>
                <a:cs typeface="Century Gothic"/>
                <a:sym typeface="Century Gothic"/>
              </a:rPr>
              <a:t>User can click the view job button and he/she will be redirected to the page where he/she can apply for the job.</a:t>
            </a:r>
            <a:br>
              <a:rPr lang="en-US" sz="1800">
                <a:solidFill>
                  <a:schemeClr val="lt1"/>
                </a:solidFill>
                <a:latin typeface="Century Gothic"/>
                <a:ea typeface="Century Gothic"/>
                <a:cs typeface="Century Gothic"/>
                <a:sym typeface="Century Gothic"/>
              </a:rPr>
            </a:br>
            <a:endParaRPr sz="1800">
              <a:solidFill>
                <a:schemeClr val="lt1"/>
              </a:solidFill>
              <a:latin typeface="Century Gothic"/>
              <a:ea typeface="Century Gothic"/>
              <a:cs typeface="Century Gothic"/>
              <a:sym typeface="Century Gothic"/>
            </a:endParaRPr>
          </a:p>
          <a:p>
            <a:pPr indent="-285750" lvl="0" marL="285750" marR="0" rtl="0" algn="l">
              <a:lnSpc>
                <a:spcPct val="100000"/>
              </a:lnSpc>
              <a:spcBef>
                <a:spcPts val="0"/>
              </a:spcBef>
              <a:spcAft>
                <a:spcPts val="0"/>
              </a:spcAft>
              <a:buClr>
                <a:schemeClr val="lt1"/>
              </a:buClr>
              <a:buSzPts val="1800"/>
              <a:buFont typeface="Century Gothic"/>
              <a:buChar char="•"/>
            </a:pPr>
            <a:r>
              <a:rPr lang="en-US" sz="1800">
                <a:solidFill>
                  <a:schemeClr val="lt1"/>
                </a:solidFill>
                <a:latin typeface="Century Gothic"/>
                <a:ea typeface="Century Gothic"/>
                <a:cs typeface="Century Gothic"/>
                <a:sym typeface="Century Gothic"/>
              </a:rPr>
              <a:t>We are integrating this feature using the RapidAPI Jobs API.</a:t>
            </a:r>
            <a:endParaRPr sz="1800">
              <a:solidFill>
                <a:schemeClr val="lt1"/>
              </a:solidFill>
              <a:latin typeface="Century Gothic"/>
              <a:ea typeface="Century Gothic"/>
              <a:cs typeface="Century Gothic"/>
              <a:sym typeface="Century Gothic"/>
            </a:endParaRPr>
          </a:p>
        </p:txBody>
      </p:sp>
      <p:pic>
        <p:nvPicPr>
          <p:cNvPr id="262" name="Google Shape;262;g26f20947269_0_26"/>
          <p:cNvPicPr preferRelativeResize="0"/>
          <p:nvPr/>
        </p:nvPicPr>
        <p:blipFill>
          <a:blip r:embed="rId3">
            <a:alphaModFix/>
          </a:blip>
          <a:stretch>
            <a:fillRect/>
          </a:stretch>
        </p:blipFill>
        <p:spPr>
          <a:xfrm>
            <a:off x="5806729" y="1995157"/>
            <a:ext cx="6232872" cy="305676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26f20947269_0_33"/>
          <p:cNvSpPr txBox="1"/>
          <p:nvPr>
            <p:ph type="title"/>
          </p:nvPr>
        </p:nvSpPr>
        <p:spPr>
          <a:xfrm>
            <a:off x="685800" y="418024"/>
            <a:ext cx="8610600" cy="1424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Century Gothic"/>
              <a:buNone/>
            </a:pPr>
            <a:r>
              <a:rPr lang="en-US"/>
              <a:t>Reputation and badging…</a:t>
            </a:r>
            <a:endParaRPr/>
          </a:p>
        </p:txBody>
      </p:sp>
      <p:sp>
        <p:nvSpPr>
          <p:cNvPr id="268" name="Google Shape;268;g26f20947269_0_33"/>
          <p:cNvSpPr txBox="1"/>
          <p:nvPr/>
        </p:nvSpPr>
        <p:spPr>
          <a:xfrm>
            <a:off x="511725" y="3422075"/>
            <a:ext cx="10995000" cy="25860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800"/>
              <a:buFont typeface="Century Gothic"/>
              <a:buChar char="•"/>
            </a:pPr>
            <a:r>
              <a:rPr lang="en-US" sz="1800">
                <a:solidFill>
                  <a:schemeClr val="lt1"/>
                </a:solidFill>
                <a:latin typeface="Century Gothic"/>
                <a:ea typeface="Century Gothic"/>
                <a:cs typeface="Century Gothic"/>
                <a:sym typeface="Century Gothic"/>
              </a:rPr>
              <a:t>As you would have seen this particular badges and reputation on the view profile page, so this is implemented using the number of interaction a user has.</a:t>
            </a:r>
            <a:endParaRPr sz="1800">
              <a:solidFill>
                <a:schemeClr val="lt1"/>
              </a:solidFill>
              <a:latin typeface="Century Gothic"/>
              <a:ea typeface="Century Gothic"/>
              <a:cs typeface="Century Gothic"/>
              <a:sym typeface="Century Gothic"/>
            </a:endParaRPr>
          </a:p>
          <a:p>
            <a:pPr indent="-285750" lvl="0" marL="285750" marR="0" rtl="0" algn="l">
              <a:lnSpc>
                <a:spcPct val="100000"/>
              </a:lnSpc>
              <a:spcBef>
                <a:spcPts val="0"/>
              </a:spcBef>
              <a:spcAft>
                <a:spcPts val="0"/>
              </a:spcAft>
              <a:buClr>
                <a:schemeClr val="lt1"/>
              </a:buClr>
              <a:buSzPts val="1800"/>
              <a:buFont typeface="Century Gothic"/>
              <a:buChar char="•"/>
            </a:pPr>
            <a:r>
              <a:rPr lang="en-US" sz="1800">
                <a:solidFill>
                  <a:schemeClr val="lt1"/>
                </a:solidFill>
                <a:latin typeface="Century Gothic"/>
                <a:ea typeface="Century Gothic"/>
                <a:cs typeface="Century Gothic"/>
                <a:sym typeface="Century Gothic"/>
              </a:rPr>
              <a:t>The reputation is calculated using the parameters like how many questions a user is creating, how many answers is the user giving, how many upvotes and downvotes has he done and stuffs like that. (You get points for each interaction you make)</a:t>
            </a:r>
            <a:endParaRPr sz="1800">
              <a:solidFill>
                <a:schemeClr val="lt1"/>
              </a:solidFill>
              <a:latin typeface="Century Gothic"/>
              <a:ea typeface="Century Gothic"/>
              <a:cs typeface="Century Gothic"/>
              <a:sym typeface="Century Gothic"/>
            </a:endParaRPr>
          </a:p>
          <a:p>
            <a:pPr indent="-285750" lvl="0" marL="285750" marR="0" rtl="0" algn="l">
              <a:lnSpc>
                <a:spcPct val="100000"/>
              </a:lnSpc>
              <a:spcBef>
                <a:spcPts val="0"/>
              </a:spcBef>
              <a:spcAft>
                <a:spcPts val="0"/>
              </a:spcAft>
              <a:buClr>
                <a:schemeClr val="lt1"/>
              </a:buClr>
              <a:buSzPts val="1800"/>
              <a:buFont typeface="Century Gothic"/>
              <a:buChar char="•"/>
            </a:pPr>
            <a:r>
              <a:rPr lang="en-US" sz="1800">
                <a:solidFill>
                  <a:schemeClr val="lt1"/>
                </a:solidFill>
                <a:latin typeface="Century Gothic"/>
                <a:ea typeface="Century Gothic"/>
                <a:cs typeface="Century Gothic"/>
                <a:sym typeface="Century Gothic"/>
              </a:rPr>
              <a:t>The badges have been distributed using mainly the number of questions and answers posted, number of views and number of upvotes the user is getting.</a:t>
            </a:r>
            <a:endParaRPr sz="1800">
              <a:solidFill>
                <a:schemeClr val="lt1"/>
              </a:solidFill>
              <a:latin typeface="Century Gothic"/>
              <a:ea typeface="Century Gothic"/>
              <a:cs typeface="Century Gothic"/>
              <a:sym typeface="Century Gothic"/>
            </a:endParaRPr>
          </a:p>
          <a:p>
            <a:pPr indent="-285750" lvl="0" marL="285750" marR="0" rtl="0" algn="l">
              <a:lnSpc>
                <a:spcPct val="100000"/>
              </a:lnSpc>
              <a:spcBef>
                <a:spcPts val="0"/>
              </a:spcBef>
              <a:spcAft>
                <a:spcPts val="0"/>
              </a:spcAft>
              <a:buClr>
                <a:schemeClr val="lt1"/>
              </a:buClr>
              <a:buSzPts val="1800"/>
              <a:buFont typeface="Century Gothic"/>
              <a:buChar char="•"/>
            </a:pPr>
            <a:r>
              <a:rPr lang="en-US" sz="1800">
                <a:solidFill>
                  <a:schemeClr val="lt1"/>
                </a:solidFill>
                <a:latin typeface="Century Gothic"/>
                <a:ea typeface="Century Gothic"/>
                <a:cs typeface="Century Gothic"/>
                <a:sym typeface="Century Gothic"/>
              </a:rPr>
              <a:t>For more information on </a:t>
            </a:r>
            <a:r>
              <a:rPr lang="en-US" sz="1800">
                <a:solidFill>
                  <a:schemeClr val="lt1"/>
                </a:solidFill>
                <a:latin typeface="Century Gothic"/>
                <a:ea typeface="Century Gothic"/>
                <a:cs typeface="Century Gothic"/>
                <a:sym typeface="Century Gothic"/>
              </a:rPr>
              <a:t>badging the user can visit the following link-:</a:t>
            </a:r>
            <a:endParaRPr sz="1800">
              <a:solidFill>
                <a:schemeClr val="lt1"/>
              </a:solidFill>
              <a:latin typeface="Century Gothic"/>
              <a:ea typeface="Century Gothic"/>
              <a:cs typeface="Century Gothic"/>
              <a:sym typeface="Century Gothic"/>
            </a:endParaRPr>
          </a:p>
          <a:p>
            <a:pPr indent="0" lvl="0" marL="457200" marR="0" rtl="0" algn="l">
              <a:lnSpc>
                <a:spcPct val="100000"/>
              </a:lnSpc>
              <a:spcBef>
                <a:spcPts val="0"/>
              </a:spcBef>
              <a:spcAft>
                <a:spcPts val="0"/>
              </a:spcAft>
              <a:buNone/>
            </a:pPr>
            <a:r>
              <a:rPr lang="en-US" sz="1800" u="sng">
                <a:solidFill>
                  <a:schemeClr val="hlink"/>
                </a:solidFill>
                <a:latin typeface="Century Gothic"/>
                <a:ea typeface="Century Gothic"/>
                <a:cs typeface="Century Gothic"/>
                <a:sym typeface="Century Gothic"/>
                <a:hlinkClick r:id="rId3"/>
              </a:rPr>
              <a:t>https://devoverflow-eshan.vercel.app/badge-criteria</a:t>
            </a:r>
            <a:r>
              <a:rPr lang="en-US" sz="1800">
                <a:solidFill>
                  <a:schemeClr val="lt1"/>
                </a:solidFill>
                <a:latin typeface="Century Gothic"/>
                <a:ea typeface="Century Gothic"/>
                <a:cs typeface="Century Gothic"/>
                <a:sym typeface="Century Gothic"/>
              </a:rPr>
              <a:t> </a:t>
            </a:r>
            <a:endParaRPr sz="1800">
              <a:solidFill>
                <a:schemeClr val="lt1"/>
              </a:solidFill>
              <a:latin typeface="Century Gothic"/>
              <a:ea typeface="Century Gothic"/>
              <a:cs typeface="Century Gothic"/>
              <a:sym typeface="Century Gothic"/>
            </a:endParaRPr>
          </a:p>
        </p:txBody>
      </p:sp>
      <p:pic>
        <p:nvPicPr>
          <p:cNvPr id="269" name="Google Shape;269;g26f20947269_0_33"/>
          <p:cNvPicPr preferRelativeResize="0"/>
          <p:nvPr/>
        </p:nvPicPr>
        <p:blipFill>
          <a:blip r:embed="rId4">
            <a:alphaModFix/>
          </a:blip>
          <a:stretch>
            <a:fillRect/>
          </a:stretch>
        </p:blipFill>
        <p:spPr>
          <a:xfrm>
            <a:off x="1525675" y="1450238"/>
            <a:ext cx="9582150" cy="18383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26f20947269_0_48"/>
          <p:cNvSpPr txBox="1"/>
          <p:nvPr>
            <p:ph type="title"/>
          </p:nvPr>
        </p:nvSpPr>
        <p:spPr>
          <a:xfrm>
            <a:off x="685800" y="549757"/>
            <a:ext cx="8610600" cy="129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Century Gothic"/>
              <a:buNone/>
            </a:pPr>
            <a:r>
              <a:rPr lang="en-US"/>
              <a:t>Pagination</a:t>
            </a:r>
            <a:endParaRPr/>
          </a:p>
        </p:txBody>
      </p:sp>
      <p:sp>
        <p:nvSpPr>
          <p:cNvPr id="275" name="Google Shape;275;g26f20947269_0_48"/>
          <p:cNvSpPr txBox="1"/>
          <p:nvPr/>
        </p:nvSpPr>
        <p:spPr>
          <a:xfrm>
            <a:off x="511721" y="1904300"/>
            <a:ext cx="10546200" cy="12006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800"/>
              <a:buFont typeface="Century Gothic"/>
              <a:buChar char="•"/>
            </a:pPr>
            <a:r>
              <a:rPr lang="en-US" sz="1800">
                <a:solidFill>
                  <a:schemeClr val="lt1"/>
                </a:solidFill>
                <a:latin typeface="Century Gothic"/>
                <a:ea typeface="Century Gothic"/>
                <a:cs typeface="Century Gothic"/>
                <a:sym typeface="Century Gothic"/>
              </a:rPr>
              <a:t>As you may have seen that entire website is having these page numbers, so this is also a feature that has been enabled the entire website is having the pagination feature included.</a:t>
            </a:r>
            <a:endParaRPr sz="1800">
              <a:solidFill>
                <a:schemeClr val="lt1"/>
              </a:solidFill>
              <a:latin typeface="Century Gothic"/>
              <a:ea typeface="Century Gothic"/>
              <a:cs typeface="Century Gothic"/>
              <a:sym typeface="Century Gothic"/>
            </a:endParaRPr>
          </a:p>
          <a:p>
            <a:pPr indent="-285750" lvl="0" marL="285750" marR="0" rtl="0" algn="l">
              <a:lnSpc>
                <a:spcPct val="100000"/>
              </a:lnSpc>
              <a:spcBef>
                <a:spcPts val="0"/>
              </a:spcBef>
              <a:spcAft>
                <a:spcPts val="0"/>
              </a:spcAft>
              <a:buClr>
                <a:schemeClr val="lt1"/>
              </a:buClr>
              <a:buSzPts val="1800"/>
              <a:buFont typeface="Century Gothic"/>
              <a:buChar char="•"/>
            </a:pPr>
            <a:r>
              <a:rPr lang="en-US" sz="1800">
                <a:solidFill>
                  <a:schemeClr val="lt1"/>
                </a:solidFill>
                <a:latin typeface="Century Gothic"/>
                <a:ea typeface="Century Gothic"/>
                <a:cs typeface="Century Gothic"/>
                <a:sym typeface="Century Gothic"/>
              </a:rPr>
              <a:t>Number of record to be displayed in </a:t>
            </a:r>
            <a:r>
              <a:rPr lang="en-US" sz="1800">
                <a:solidFill>
                  <a:schemeClr val="lt1"/>
                </a:solidFill>
                <a:latin typeface="Century Gothic"/>
                <a:ea typeface="Century Gothic"/>
                <a:cs typeface="Century Gothic"/>
                <a:sym typeface="Century Gothic"/>
              </a:rPr>
              <a:t>single</a:t>
            </a:r>
            <a:r>
              <a:rPr lang="en-US" sz="1800">
                <a:solidFill>
                  <a:schemeClr val="lt1"/>
                </a:solidFill>
                <a:latin typeface="Century Gothic"/>
                <a:ea typeface="Century Gothic"/>
                <a:cs typeface="Century Gothic"/>
                <a:sym typeface="Century Gothic"/>
              </a:rPr>
              <a:t> page differ from section to section.</a:t>
            </a:r>
            <a:endParaRPr sz="1800">
              <a:solidFill>
                <a:schemeClr val="lt1"/>
              </a:solidFill>
              <a:latin typeface="Century Gothic"/>
              <a:ea typeface="Century Gothic"/>
              <a:cs typeface="Century Gothic"/>
              <a:sym typeface="Century Gothic"/>
            </a:endParaRPr>
          </a:p>
        </p:txBody>
      </p:sp>
      <p:pic>
        <p:nvPicPr>
          <p:cNvPr id="276" name="Google Shape;276;g26f20947269_0_48"/>
          <p:cNvPicPr preferRelativeResize="0"/>
          <p:nvPr/>
        </p:nvPicPr>
        <p:blipFill>
          <a:blip r:embed="rId3">
            <a:alphaModFix/>
          </a:blip>
          <a:stretch>
            <a:fillRect/>
          </a:stretch>
        </p:blipFill>
        <p:spPr>
          <a:xfrm>
            <a:off x="4084879" y="834307"/>
            <a:ext cx="2028825" cy="723900"/>
          </a:xfrm>
          <a:prstGeom prst="rect">
            <a:avLst/>
          </a:prstGeom>
          <a:noFill/>
          <a:ln>
            <a:noFill/>
          </a:ln>
        </p:spPr>
      </p:pic>
      <p:sp>
        <p:nvSpPr>
          <p:cNvPr id="277" name="Google Shape;277;g26f20947269_0_48"/>
          <p:cNvSpPr txBox="1"/>
          <p:nvPr>
            <p:ph type="title"/>
          </p:nvPr>
        </p:nvSpPr>
        <p:spPr>
          <a:xfrm>
            <a:off x="845550" y="3262882"/>
            <a:ext cx="8610600" cy="129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Century Gothic"/>
              <a:buNone/>
            </a:pPr>
            <a:r>
              <a:rPr lang="en-US"/>
              <a:t>Theme Management</a:t>
            </a:r>
            <a:endParaRPr/>
          </a:p>
        </p:txBody>
      </p:sp>
      <p:pic>
        <p:nvPicPr>
          <p:cNvPr id="278" name="Google Shape;278;g26f20947269_0_48"/>
          <p:cNvPicPr preferRelativeResize="0"/>
          <p:nvPr/>
        </p:nvPicPr>
        <p:blipFill>
          <a:blip r:embed="rId4">
            <a:alphaModFix/>
          </a:blip>
          <a:stretch>
            <a:fillRect/>
          </a:stretch>
        </p:blipFill>
        <p:spPr>
          <a:xfrm>
            <a:off x="7003050" y="3104907"/>
            <a:ext cx="1447800" cy="1781175"/>
          </a:xfrm>
          <a:prstGeom prst="rect">
            <a:avLst/>
          </a:prstGeom>
          <a:noFill/>
          <a:ln>
            <a:noFill/>
          </a:ln>
        </p:spPr>
      </p:pic>
      <p:sp>
        <p:nvSpPr>
          <p:cNvPr id="279" name="Google Shape;279;g26f20947269_0_48"/>
          <p:cNvSpPr txBox="1"/>
          <p:nvPr/>
        </p:nvSpPr>
        <p:spPr>
          <a:xfrm>
            <a:off x="561121" y="5036850"/>
            <a:ext cx="10546200" cy="6465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800"/>
              <a:buFont typeface="Century Gothic"/>
              <a:buChar char="•"/>
            </a:pPr>
            <a:r>
              <a:rPr lang="en-US" sz="1800">
                <a:solidFill>
                  <a:schemeClr val="lt1"/>
                </a:solidFill>
                <a:latin typeface="Century Gothic"/>
                <a:ea typeface="Century Gothic"/>
                <a:cs typeface="Century Gothic"/>
                <a:sym typeface="Century Gothic"/>
              </a:rPr>
              <a:t>Now this is also a very beautiful UI feature that our website provides us with the website is enabled with both light and dark themes.</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g26f20947269_0_58"/>
          <p:cNvSpPr txBox="1"/>
          <p:nvPr>
            <p:ph type="title"/>
          </p:nvPr>
        </p:nvSpPr>
        <p:spPr>
          <a:xfrm>
            <a:off x="685800" y="549757"/>
            <a:ext cx="8610600" cy="129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Century Gothic"/>
              <a:buNone/>
            </a:pPr>
            <a:r>
              <a:rPr lang="en-US"/>
              <a:t>Recommendation Algorithm</a:t>
            </a:r>
            <a:endParaRPr/>
          </a:p>
        </p:txBody>
      </p:sp>
      <p:sp>
        <p:nvSpPr>
          <p:cNvPr id="285" name="Google Shape;285;g26f20947269_0_58"/>
          <p:cNvSpPr txBox="1"/>
          <p:nvPr/>
        </p:nvSpPr>
        <p:spPr>
          <a:xfrm>
            <a:off x="511729" y="1904302"/>
            <a:ext cx="5142600" cy="34170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800"/>
              <a:buFont typeface="Century Gothic"/>
              <a:buChar char="•"/>
            </a:pPr>
            <a:r>
              <a:rPr lang="en-US" sz="1800">
                <a:solidFill>
                  <a:schemeClr val="lt1"/>
                </a:solidFill>
                <a:latin typeface="Century Gothic"/>
                <a:ea typeface="Century Gothic"/>
                <a:cs typeface="Century Gothic"/>
                <a:sym typeface="Century Gothic"/>
              </a:rPr>
              <a:t>As you would have seen that in the main page there is an option of selecting out the Recommended questions for a user.</a:t>
            </a:r>
            <a:endParaRPr sz="1800">
              <a:solidFill>
                <a:schemeClr val="lt1"/>
              </a:solidFill>
              <a:latin typeface="Century Gothic"/>
              <a:ea typeface="Century Gothic"/>
              <a:cs typeface="Century Gothic"/>
              <a:sym typeface="Century Gothic"/>
            </a:endParaRPr>
          </a:p>
          <a:p>
            <a:pPr indent="-285750" lvl="0" marL="285750" marR="0" rtl="0" algn="l">
              <a:lnSpc>
                <a:spcPct val="100000"/>
              </a:lnSpc>
              <a:spcBef>
                <a:spcPts val="0"/>
              </a:spcBef>
              <a:spcAft>
                <a:spcPts val="0"/>
              </a:spcAft>
              <a:buClr>
                <a:schemeClr val="lt1"/>
              </a:buClr>
              <a:buSzPts val="1800"/>
              <a:buFont typeface="Century Gothic"/>
              <a:buChar char="•"/>
            </a:pPr>
            <a:r>
              <a:rPr lang="en-US" sz="1800">
                <a:solidFill>
                  <a:schemeClr val="lt1"/>
                </a:solidFill>
                <a:latin typeface="Century Gothic"/>
                <a:ea typeface="Century Gothic"/>
                <a:cs typeface="Century Gothic"/>
                <a:sym typeface="Century Gothic"/>
              </a:rPr>
              <a:t>So each user will be getting the recommended questions based on the top tags they have usually interacted with.</a:t>
            </a:r>
            <a:endParaRPr sz="1800">
              <a:solidFill>
                <a:schemeClr val="lt1"/>
              </a:solidFill>
              <a:latin typeface="Century Gothic"/>
              <a:ea typeface="Century Gothic"/>
              <a:cs typeface="Century Gothic"/>
              <a:sym typeface="Century Gothic"/>
            </a:endParaRPr>
          </a:p>
          <a:p>
            <a:pPr indent="-285750" lvl="0" marL="285750" marR="0" rtl="0" algn="l">
              <a:lnSpc>
                <a:spcPct val="100000"/>
              </a:lnSpc>
              <a:spcBef>
                <a:spcPts val="0"/>
              </a:spcBef>
              <a:spcAft>
                <a:spcPts val="0"/>
              </a:spcAft>
              <a:buClr>
                <a:schemeClr val="lt1"/>
              </a:buClr>
              <a:buSzPts val="1800"/>
              <a:buFont typeface="Century Gothic"/>
              <a:buChar char="•"/>
            </a:pPr>
            <a:r>
              <a:rPr lang="en-US" sz="1800">
                <a:solidFill>
                  <a:schemeClr val="lt1"/>
                </a:solidFill>
                <a:latin typeface="Century Gothic"/>
                <a:ea typeface="Century Gothic"/>
                <a:cs typeface="Century Gothic"/>
                <a:sym typeface="Century Gothic"/>
              </a:rPr>
              <a:t>The top tags for a user can be seen on the communities page.</a:t>
            </a:r>
            <a:endParaRPr sz="1800">
              <a:solidFill>
                <a:schemeClr val="lt1"/>
              </a:solidFill>
              <a:latin typeface="Century Gothic"/>
              <a:ea typeface="Century Gothic"/>
              <a:cs typeface="Century Gothic"/>
              <a:sym typeface="Century Gothic"/>
            </a:endParaRPr>
          </a:p>
          <a:p>
            <a:pPr indent="-285750" lvl="0" marL="285750" marR="0" rtl="0" algn="l">
              <a:lnSpc>
                <a:spcPct val="100000"/>
              </a:lnSpc>
              <a:spcBef>
                <a:spcPts val="0"/>
              </a:spcBef>
              <a:spcAft>
                <a:spcPts val="0"/>
              </a:spcAft>
              <a:buClr>
                <a:schemeClr val="lt1"/>
              </a:buClr>
              <a:buSzPts val="1800"/>
              <a:buFont typeface="Century Gothic"/>
              <a:buChar char="•"/>
            </a:pPr>
            <a:r>
              <a:rPr lang="en-US" sz="1800">
                <a:solidFill>
                  <a:schemeClr val="lt1"/>
                </a:solidFill>
                <a:latin typeface="Century Gothic"/>
                <a:ea typeface="Century Gothic"/>
                <a:cs typeface="Century Gothic"/>
                <a:sym typeface="Century Gothic"/>
              </a:rPr>
              <a:t>This entire algorithm for recommending the questions works behind the scenes and is coded by me.</a:t>
            </a:r>
            <a:endParaRPr sz="1800">
              <a:solidFill>
                <a:schemeClr val="lt1"/>
              </a:solidFill>
              <a:latin typeface="Century Gothic"/>
              <a:ea typeface="Century Gothic"/>
              <a:cs typeface="Century Gothic"/>
              <a:sym typeface="Century Gothic"/>
            </a:endParaRPr>
          </a:p>
        </p:txBody>
      </p:sp>
      <p:pic>
        <p:nvPicPr>
          <p:cNvPr id="286" name="Google Shape;286;g26f20947269_0_58"/>
          <p:cNvPicPr preferRelativeResize="0"/>
          <p:nvPr/>
        </p:nvPicPr>
        <p:blipFill>
          <a:blip r:embed="rId3">
            <a:alphaModFix/>
          </a:blip>
          <a:stretch>
            <a:fillRect/>
          </a:stretch>
        </p:blipFill>
        <p:spPr>
          <a:xfrm>
            <a:off x="6748604" y="1590457"/>
            <a:ext cx="5019675" cy="714375"/>
          </a:xfrm>
          <a:prstGeom prst="rect">
            <a:avLst/>
          </a:prstGeom>
          <a:noFill/>
          <a:ln>
            <a:noFill/>
          </a:ln>
        </p:spPr>
      </p:pic>
      <p:pic>
        <p:nvPicPr>
          <p:cNvPr id="287" name="Google Shape;287;g26f20947269_0_58"/>
          <p:cNvPicPr preferRelativeResize="0"/>
          <p:nvPr/>
        </p:nvPicPr>
        <p:blipFill>
          <a:blip r:embed="rId4">
            <a:alphaModFix/>
          </a:blip>
          <a:stretch>
            <a:fillRect/>
          </a:stretch>
        </p:blipFill>
        <p:spPr>
          <a:xfrm>
            <a:off x="8080479" y="2339507"/>
            <a:ext cx="2657475" cy="2790825"/>
          </a:xfrm>
          <a:prstGeom prst="rect">
            <a:avLst/>
          </a:prstGeom>
          <a:noFill/>
          <a:ln>
            <a:noFill/>
          </a:ln>
        </p:spPr>
      </p:pic>
      <p:sp>
        <p:nvSpPr>
          <p:cNvPr id="288" name="Google Shape;288;g26f20947269_0_58"/>
          <p:cNvSpPr/>
          <p:nvPr/>
        </p:nvSpPr>
        <p:spPr>
          <a:xfrm rot="482836">
            <a:off x="5246414" y="4126121"/>
            <a:ext cx="3257376" cy="299658"/>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entury Gothic"/>
              <a:ea typeface="Century Gothic"/>
              <a:cs typeface="Century Gothic"/>
              <a:sym typeface="Century Gothic"/>
            </a:endParaRPr>
          </a:p>
        </p:txBody>
      </p:sp>
      <p:sp>
        <p:nvSpPr>
          <p:cNvPr id="289" name="Google Shape;289;g26f20947269_0_58"/>
          <p:cNvSpPr/>
          <p:nvPr/>
        </p:nvSpPr>
        <p:spPr>
          <a:xfrm rot="-408499">
            <a:off x="5383621" y="2339207"/>
            <a:ext cx="2773558" cy="316629"/>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4"/>
          <p:cNvSpPr txBox="1"/>
          <p:nvPr>
            <p:ph type="title"/>
          </p:nvPr>
        </p:nvSpPr>
        <p:spPr>
          <a:xfrm>
            <a:off x="685800" y="764373"/>
            <a:ext cx="10820400" cy="129302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Century Gothic"/>
              <a:buNone/>
            </a:pPr>
            <a:r>
              <a:rPr lang="en-US" sz="3600"/>
              <a:t>PROPOSED ARCHITECTURE FOR THE PROJECT</a:t>
            </a:r>
            <a:endParaRPr sz="3600"/>
          </a:p>
        </p:txBody>
      </p:sp>
      <p:sp>
        <p:nvSpPr>
          <p:cNvPr id="154" name="Google Shape;154;p4"/>
          <p:cNvSpPr txBox="1"/>
          <p:nvPr>
            <p:ph idx="1" type="body"/>
          </p:nvPr>
        </p:nvSpPr>
        <p:spPr>
          <a:xfrm>
            <a:off x="685800" y="1937858"/>
            <a:ext cx="10820400" cy="428082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lt1"/>
              </a:buClr>
              <a:buSzPts val="1500"/>
              <a:buChar char="•"/>
            </a:pPr>
            <a:r>
              <a:rPr lang="en-US" sz="1500"/>
              <a:t>DevOverflow's architecture is a robust framework centered around NextJS v13.5, MongoDB, and cutting-edge technologies, prioritizing scalability, performance, and maintainability. Its components include:</a:t>
            </a:r>
            <a:endParaRPr/>
          </a:p>
          <a:p>
            <a:pPr indent="-133350" lvl="0" marL="228600" rtl="0" algn="l">
              <a:lnSpc>
                <a:spcPct val="90000"/>
              </a:lnSpc>
              <a:spcBef>
                <a:spcPts val="1000"/>
              </a:spcBef>
              <a:spcAft>
                <a:spcPts val="0"/>
              </a:spcAft>
              <a:buClr>
                <a:schemeClr val="lt1"/>
              </a:buClr>
              <a:buSzPts val="1500"/>
              <a:buNone/>
            </a:pPr>
            <a:r>
              <a:t/>
            </a:r>
            <a:endParaRPr sz="1500"/>
          </a:p>
          <a:p>
            <a:pPr indent="-228600" lvl="0" marL="228600" rtl="0" algn="l">
              <a:lnSpc>
                <a:spcPct val="90000"/>
              </a:lnSpc>
              <a:spcBef>
                <a:spcPts val="1000"/>
              </a:spcBef>
              <a:spcAft>
                <a:spcPts val="0"/>
              </a:spcAft>
              <a:buClr>
                <a:schemeClr val="lt1"/>
              </a:buClr>
              <a:buSzPts val="1500"/>
              <a:buChar char="•"/>
            </a:pPr>
            <a:r>
              <a:rPr b="1" lang="en-US" sz="1500"/>
              <a:t>1. Frontend Layer: </a:t>
            </a:r>
            <a:r>
              <a:rPr lang="en-US" sz="1500"/>
              <a:t>Utilizing Next JS and React components, it ensures dynamic user interfaces. Tailwind CSS enables responsive styling for seamless experiences across devices.</a:t>
            </a:r>
            <a:endParaRPr/>
          </a:p>
          <a:p>
            <a:pPr indent="-228600" lvl="0" marL="228600" rtl="0" algn="l">
              <a:lnSpc>
                <a:spcPct val="90000"/>
              </a:lnSpc>
              <a:spcBef>
                <a:spcPts val="1000"/>
              </a:spcBef>
              <a:spcAft>
                <a:spcPts val="0"/>
              </a:spcAft>
              <a:buClr>
                <a:schemeClr val="lt1"/>
              </a:buClr>
              <a:buSzPts val="1500"/>
              <a:buChar char="•"/>
            </a:pPr>
            <a:r>
              <a:rPr b="1" lang="en-US" sz="1500"/>
              <a:t>2. Backend Infrastructure: </a:t>
            </a:r>
            <a:r>
              <a:rPr lang="en-US" sz="1500"/>
              <a:t>Powered by NextJS, it features API routes, server-side form validation, and authentication mechanisms. MongoDB manages data efficiently.</a:t>
            </a:r>
            <a:endParaRPr/>
          </a:p>
          <a:p>
            <a:pPr indent="-228600" lvl="0" marL="228600" rtl="0" algn="l">
              <a:lnSpc>
                <a:spcPct val="90000"/>
              </a:lnSpc>
              <a:spcBef>
                <a:spcPts val="1000"/>
              </a:spcBef>
              <a:spcAft>
                <a:spcPts val="0"/>
              </a:spcAft>
              <a:buClr>
                <a:schemeClr val="lt1"/>
              </a:buClr>
              <a:buSzPts val="1500"/>
              <a:buChar char="•"/>
            </a:pPr>
            <a:r>
              <a:rPr b="1" lang="en-US" sz="1500"/>
              <a:t>3. AI-Powered Text Generation: </a:t>
            </a:r>
            <a:r>
              <a:rPr lang="en-US" sz="1500"/>
              <a:t>Integrated with OpenAI, it delivers instant, accurate answers using NLP techniques for real-time analysis of user queries.</a:t>
            </a:r>
            <a:endParaRPr/>
          </a:p>
          <a:p>
            <a:pPr indent="-228600" lvl="0" marL="228600" rtl="0" algn="l">
              <a:lnSpc>
                <a:spcPct val="90000"/>
              </a:lnSpc>
              <a:spcBef>
                <a:spcPts val="1000"/>
              </a:spcBef>
              <a:spcAft>
                <a:spcPts val="0"/>
              </a:spcAft>
              <a:buClr>
                <a:schemeClr val="lt1"/>
              </a:buClr>
              <a:buSzPts val="1500"/>
              <a:buChar char="•"/>
            </a:pPr>
            <a:r>
              <a:rPr b="1" lang="en-US" sz="1500"/>
              <a:t>4. Recommendation System: </a:t>
            </a:r>
            <a:r>
              <a:rPr lang="en-US" sz="1500"/>
              <a:t>Employing classic algorithms, it suggests relevant content based on user preferences and browsing history.</a:t>
            </a:r>
            <a:endParaRPr/>
          </a:p>
          <a:p>
            <a:pPr indent="-228600" lvl="0" marL="228600" rtl="0" algn="l">
              <a:lnSpc>
                <a:spcPct val="90000"/>
              </a:lnSpc>
              <a:spcBef>
                <a:spcPts val="1000"/>
              </a:spcBef>
              <a:spcAft>
                <a:spcPts val="0"/>
              </a:spcAft>
              <a:buClr>
                <a:schemeClr val="lt1"/>
              </a:buClr>
              <a:buSzPts val="1500"/>
              <a:buChar char="•"/>
            </a:pPr>
            <a:r>
              <a:rPr b="1" lang="en-US" sz="1500"/>
              <a:t>5. Authentication and Access Control: </a:t>
            </a:r>
            <a:r>
              <a:rPr lang="en-US" sz="1500"/>
              <a:t>Managed by Clerk Auth Service, it safeguards user accounts and data stored in MongoDB, ensuring privacy and security.</a:t>
            </a:r>
            <a:endParaRPr/>
          </a:p>
          <a:p>
            <a:pPr indent="-228600" lvl="0" marL="228600" rtl="0" algn="l">
              <a:lnSpc>
                <a:spcPct val="90000"/>
              </a:lnSpc>
              <a:spcBef>
                <a:spcPts val="1000"/>
              </a:spcBef>
              <a:spcAft>
                <a:spcPts val="0"/>
              </a:spcAft>
              <a:buClr>
                <a:schemeClr val="lt1"/>
              </a:buClr>
              <a:buSzPts val="1500"/>
              <a:buChar char="•"/>
            </a:pPr>
            <a:r>
              <a:rPr b="1" lang="en-US" sz="1500"/>
              <a:t>6. Responsive Design and Performance Optimization: </a:t>
            </a:r>
            <a:r>
              <a:rPr lang="en-US" sz="1500"/>
              <a:t>Fully responsive and optimized, employing SSR, ISR, and CSR to enhance performance and adaptability across devices and network conditions.</a:t>
            </a:r>
            <a:endParaRPr sz="1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g26f20947269_0_78"/>
          <p:cNvSpPr txBox="1"/>
          <p:nvPr>
            <p:ph type="title"/>
          </p:nvPr>
        </p:nvSpPr>
        <p:spPr>
          <a:xfrm>
            <a:off x="685800" y="549757"/>
            <a:ext cx="8610600" cy="129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Century Gothic"/>
              <a:buNone/>
            </a:pPr>
            <a:r>
              <a:rPr lang="en-US"/>
              <a:t>Loading Skeleton effects…</a:t>
            </a:r>
            <a:endParaRPr/>
          </a:p>
        </p:txBody>
      </p:sp>
      <p:sp>
        <p:nvSpPr>
          <p:cNvPr id="295" name="Google Shape;295;g26f20947269_0_78"/>
          <p:cNvSpPr txBox="1"/>
          <p:nvPr/>
        </p:nvSpPr>
        <p:spPr>
          <a:xfrm>
            <a:off x="511729" y="1904302"/>
            <a:ext cx="5142600" cy="34170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800"/>
              <a:buFont typeface="Century Gothic"/>
              <a:buChar char="•"/>
            </a:pPr>
            <a:r>
              <a:rPr lang="en-US" sz="1800">
                <a:solidFill>
                  <a:schemeClr val="lt1"/>
                </a:solidFill>
                <a:latin typeface="Century Gothic"/>
                <a:ea typeface="Century Gothic"/>
                <a:cs typeface="Century Gothic"/>
                <a:sym typeface="Century Gothic"/>
              </a:rPr>
              <a:t>I have also given the functionality across all the pages for loading and that is of a skeleton loading page that you would have usually seen in most of the websites today.</a:t>
            </a:r>
            <a:endParaRPr sz="1800">
              <a:solidFill>
                <a:schemeClr val="lt1"/>
              </a:solidFill>
              <a:latin typeface="Century Gothic"/>
              <a:ea typeface="Century Gothic"/>
              <a:cs typeface="Century Gothic"/>
              <a:sym typeface="Century Gothic"/>
            </a:endParaRPr>
          </a:p>
          <a:p>
            <a:pPr indent="-285750" lvl="0" marL="285750" marR="0" rtl="0" algn="l">
              <a:lnSpc>
                <a:spcPct val="100000"/>
              </a:lnSpc>
              <a:spcBef>
                <a:spcPts val="0"/>
              </a:spcBef>
              <a:spcAft>
                <a:spcPts val="0"/>
              </a:spcAft>
              <a:buClr>
                <a:schemeClr val="lt1"/>
              </a:buClr>
              <a:buSzPts val="1800"/>
              <a:buFont typeface="Century Gothic"/>
              <a:buChar char="•"/>
            </a:pPr>
            <a:r>
              <a:rPr lang="en-US" sz="1800">
                <a:solidFill>
                  <a:schemeClr val="lt1"/>
                </a:solidFill>
                <a:latin typeface="Century Gothic"/>
                <a:ea typeface="Century Gothic"/>
                <a:cs typeface="Century Gothic"/>
                <a:sym typeface="Century Gothic"/>
              </a:rPr>
              <a:t>The loading effect can be seen for a tiny amount of time till the time the content has not loaded.</a:t>
            </a:r>
            <a:endParaRPr sz="1800">
              <a:solidFill>
                <a:schemeClr val="lt1"/>
              </a:solidFill>
              <a:latin typeface="Century Gothic"/>
              <a:ea typeface="Century Gothic"/>
              <a:cs typeface="Century Gothic"/>
              <a:sym typeface="Century Gothic"/>
            </a:endParaRPr>
          </a:p>
          <a:p>
            <a:pPr indent="-285750" lvl="0" marL="285750" marR="0" rtl="0" algn="l">
              <a:lnSpc>
                <a:spcPct val="100000"/>
              </a:lnSpc>
              <a:spcBef>
                <a:spcPts val="0"/>
              </a:spcBef>
              <a:spcAft>
                <a:spcPts val="0"/>
              </a:spcAft>
              <a:buClr>
                <a:schemeClr val="lt1"/>
              </a:buClr>
              <a:buSzPts val="1800"/>
              <a:buFont typeface="Century Gothic"/>
              <a:buChar char="•"/>
            </a:pPr>
            <a:r>
              <a:rPr lang="en-US" sz="1800">
                <a:solidFill>
                  <a:schemeClr val="lt1"/>
                </a:solidFill>
                <a:latin typeface="Century Gothic"/>
                <a:ea typeface="Century Gothic"/>
                <a:cs typeface="Century Gothic"/>
                <a:sym typeface="Century Gothic"/>
              </a:rPr>
              <a:t>The entire website also has a toast feature where a user is toasted when he/she perform any major action such as posting a question/answer etc.</a:t>
            </a:r>
            <a:endParaRPr sz="1800">
              <a:solidFill>
                <a:schemeClr val="lt1"/>
              </a:solidFill>
              <a:latin typeface="Century Gothic"/>
              <a:ea typeface="Century Gothic"/>
              <a:cs typeface="Century Gothic"/>
              <a:sym typeface="Century Gothic"/>
            </a:endParaRPr>
          </a:p>
        </p:txBody>
      </p:sp>
      <p:pic>
        <p:nvPicPr>
          <p:cNvPr id="296" name="Google Shape;296;g26f20947269_0_78"/>
          <p:cNvPicPr preferRelativeResize="0"/>
          <p:nvPr/>
        </p:nvPicPr>
        <p:blipFill>
          <a:blip r:embed="rId3">
            <a:alphaModFix/>
          </a:blip>
          <a:stretch>
            <a:fillRect/>
          </a:stretch>
        </p:blipFill>
        <p:spPr>
          <a:xfrm>
            <a:off x="6505776" y="1752326"/>
            <a:ext cx="5142598" cy="314251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g26f20947269_0_88"/>
          <p:cNvSpPr txBox="1"/>
          <p:nvPr>
            <p:ph type="title"/>
          </p:nvPr>
        </p:nvSpPr>
        <p:spPr>
          <a:xfrm>
            <a:off x="685800" y="549757"/>
            <a:ext cx="8610600" cy="129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Century Gothic"/>
              <a:buNone/>
            </a:pPr>
            <a:r>
              <a:rPr lang="en-US"/>
              <a:t>404 Page Not found</a:t>
            </a:r>
            <a:endParaRPr/>
          </a:p>
        </p:txBody>
      </p:sp>
      <p:sp>
        <p:nvSpPr>
          <p:cNvPr id="302" name="Google Shape;302;g26f20947269_0_88"/>
          <p:cNvSpPr txBox="1"/>
          <p:nvPr/>
        </p:nvSpPr>
        <p:spPr>
          <a:xfrm>
            <a:off x="511729" y="1904302"/>
            <a:ext cx="5142600" cy="17547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800"/>
              <a:buFont typeface="Century Gothic"/>
              <a:buChar char="•"/>
            </a:pPr>
            <a:r>
              <a:rPr lang="en-US" sz="1800">
                <a:solidFill>
                  <a:schemeClr val="lt1"/>
                </a:solidFill>
                <a:latin typeface="Century Gothic"/>
                <a:ea typeface="Century Gothic"/>
                <a:cs typeface="Century Gothic"/>
                <a:sym typeface="Century Gothic"/>
              </a:rPr>
              <a:t>Even the tiniest details of the website have been carefully monitored.</a:t>
            </a:r>
            <a:endParaRPr sz="1800">
              <a:solidFill>
                <a:schemeClr val="lt1"/>
              </a:solidFill>
              <a:latin typeface="Century Gothic"/>
              <a:ea typeface="Century Gothic"/>
              <a:cs typeface="Century Gothic"/>
              <a:sym typeface="Century Gothic"/>
            </a:endParaRPr>
          </a:p>
          <a:p>
            <a:pPr indent="-285750" lvl="0" marL="285750" marR="0" rtl="0" algn="l">
              <a:lnSpc>
                <a:spcPct val="100000"/>
              </a:lnSpc>
              <a:spcBef>
                <a:spcPts val="0"/>
              </a:spcBef>
              <a:spcAft>
                <a:spcPts val="0"/>
              </a:spcAft>
              <a:buClr>
                <a:schemeClr val="lt1"/>
              </a:buClr>
              <a:buSzPts val="1800"/>
              <a:buFont typeface="Century Gothic"/>
              <a:buChar char="•"/>
            </a:pPr>
            <a:r>
              <a:rPr lang="en-US" sz="1800">
                <a:solidFill>
                  <a:schemeClr val="lt1"/>
                </a:solidFill>
                <a:latin typeface="Century Gothic"/>
                <a:ea typeface="Century Gothic"/>
                <a:cs typeface="Century Gothic"/>
                <a:sym typeface="Century Gothic"/>
              </a:rPr>
              <a:t>If a user just in case visits a link which is associated with the website and is not accessible the user gets a 404 page as shown.</a:t>
            </a:r>
            <a:endParaRPr sz="1800">
              <a:solidFill>
                <a:schemeClr val="lt1"/>
              </a:solidFill>
              <a:latin typeface="Century Gothic"/>
              <a:ea typeface="Century Gothic"/>
              <a:cs typeface="Century Gothic"/>
              <a:sym typeface="Century Gothic"/>
            </a:endParaRPr>
          </a:p>
        </p:txBody>
      </p:sp>
      <p:pic>
        <p:nvPicPr>
          <p:cNvPr id="303" name="Google Shape;303;g26f20947269_0_88"/>
          <p:cNvPicPr preferRelativeResize="0"/>
          <p:nvPr/>
        </p:nvPicPr>
        <p:blipFill>
          <a:blip r:embed="rId3">
            <a:alphaModFix/>
          </a:blip>
          <a:stretch>
            <a:fillRect/>
          </a:stretch>
        </p:blipFill>
        <p:spPr>
          <a:xfrm>
            <a:off x="5806729" y="1995157"/>
            <a:ext cx="6232872" cy="305923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g26d45972ff4_0_10"/>
          <p:cNvSpPr txBox="1"/>
          <p:nvPr>
            <p:ph type="title"/>
          </p:nvPr>
        </p:nvSpPr>
        <p:spPr>
          <a:xfrm>
            <a:off x="685800" y="764375"/>
            <a:ext cx="10820400" cy="1293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lang="en-US"/>
              <a:t>Implementation-:</a:t>
            </a:r>
            <a:endParaRPr/>
          </a:p>
        </p:txBody>
      </p:sp>
      <p:sp>
        <p:nvSpPr>
          <p:cNvPr id="309" name="Google Shape;309;g26d45972ff4_0_10"/>
          <p:cNvSpPr txBox="1"/>
          <p:nvPr>
            <p:ph idx="1" type="body"/>
          </p:nvPr>
        </p:nvSpPr>
        <p:spPr>
          <a:xfrm>
            <a:off x="685800" y="2194560"/>
            <a:ext cx="10820400" cy="4024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a:t>For showing you the implementation of my website either we can clone this repo and host it locally or can visit the the following link and checkout the globally hosted version of my website-:</a:t>
            </a:r>
            <a:br>
              <a:rPr lang="en-US"/>
            </a:br>
            <a:br>
              <a:rPr lang="en-US"/>
            </a:br>
            <a:r>
              <a:rPr lang="en-US"/>
              <a:t>Repo Link-: </a:t>
            </a:r>
            <a:r>
              <a:rPr lang="en-US" u="sng">
                <a:solidFill>
                  <a:schemeClr val="hlink"/>
                </a:solidFill>
                <a:hlinkClick r:id="rId3"/>
              </a:rPr>
              <a:t>https://github.com/eshan1925/stackoverflow_nextjs13</a:t>
            </a:r>
            <a:endParaRPr/>
          </a:p>
          <a:p>
            <a:pPr indent="0" lvl="0" marL="0" rtl="0" algn="l">
              <a:lnSpc>
                <a:spcPct val="90000"/>
              </a:lnSpc>
              <a:spcBef>
                <a:spcPts val="1000"/>
              </a:spcBef>
              <a:spcAft>
                <a:spcPts val="0"/>
              </a:spcAft>
              <a:buSzPts val="1800"/>
              <a:buNone/>
            </a:pPr>
            <a:r>
              <a:rPr lang="en-US"/>
              <a:t>Hosted Website Link-: </a:t>
            </a:r>
            <a:r>
              <a:rPr lang="en-US" u="sng">
                <a:solidFill>
                  <a:schemeClr val="hlink"/>
                </a:solidFill>
                <a:hlinkClick r:id="rId4"/>
              </a:rPr>
              <a:t>https://devoverflow-eshan.vercel.app/</a:t>
            </a:r>
            <a:r>
              <a:rPr lang="en-US"/>
              <a:t> </a:t>
            </a:r>
            <a:endParaRPr/>
          </a:p>
          <a:p>
            <a:pPr indent="0" lvl="0" marL="0" rtl="0" algn="l">
              <a:lnSpc>
                <a:spcPct val="90000"/>
              </a:lnSpc>
              <a:spcBef>
                <a:spcPts val="1000"/>
              </a:spcBef>
              <a:spcAft>
                <a:spcPts val="0"/>
              </a:spcAft>
              <a:buSzPts val="1800"/>
              <a:buNone/>
            </a:pPr>
            <a:r>
              <a:t/>
            </a:r>
            <a:endParaRPr/>
          </a:p>
          <a:p>
            <a:pPr indent="0" lvl="0" marL="0" rtl="0" algn="l">
              <a:lnSpc>
                <a:spcPct val="90000"/>
              </a:lnSpc>
              <a:spcBef>
                <a:spcPts val="1000"/>
              </a:spcBef>
              <a:spcAft>
                <a:spcPts val="0"/>
              </a:spcAft>
              <a:buSzPts val="1800"/>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g26d45972ff4_0_18"/>
          <p:cNvSpPr txBox="1"/>
          <p:nvPr>
            <p:ph type="title"/>
          </p:nvPr>
        </p:nvSpPr>
        <p:spPr>
          <a:xfrm>
            <a:off x="685800" y="764375"/>
            <a:ext cx="10820400" cy="1293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lang="en-US"/>
              <a:t>Implementation-:</a:t>
            </a:r>
            <a:endParaRPr/>
          </a:p>
        </p:txBody>
      </p:sp>
      <p:sp>
        <p:nvSpPr>
          <p:cNvPr id="315" name="Google Shape;315;g26d45972ff4_0_18"/>
          <p:cNvSpPr txBox="1"/>
          <p:nvPr>
            <p:ph idx="1" type="body"/>
          </p:nvPr>
        </p:nvSpPr>
        <p:spPr>
          <a:xfrm>
            <a:off x="685800" y="2194550"/>
            <a:ext cx="4878600" cy="4024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a:t>The whole commit history could be checked to know the progress of the project from time to time.</a:t>
            </a:r>
            <a:endParaRPr/>
          </a:p>
        </p:txBody>
      </p:sp>
      <p:pic>
        <p:nvPicPr>
          <p:cNvPr id="316" name="Google Shape;316;g26d45972ff4_0_18"/>
          <p:cNvPicPr preferRelativeResize="0"/>
          <p:nvPr/>
        </p:nvPicPr>
        <p:blipFill rotWithShape="1">
          <a:blip r:embed="rId3">
            <a:alphaModFix/>
          </a:blip>
          <a:srcRect b="0" l="0" r="0" t="0"/>
          <a:stretch/>
        </p:blipFill>
        <p:spPr>
          <a:xfrm>
            <a:off x="5630975" y="2194550"/>
            <a:ext cx="6391950" cy="4140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g26d45972ff4_0_24"/>
          <p:cNvSpPr txBox="1"/>
          <p:nvPr>
            <p:ph type="title"/>
          </p:nvPr>
        </p:nvSpPr>
        <p:spPr>
          <a:xfrm>
            <a:off x="685800" y="764375"/>
            <a:ext cx="10820400" cy="1293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lang="en-US"/>
              <a:t>Testing and Performance Metrics-:</a:t>
            </a:r>
            <a:endParaRPr/>
          </a:p>
        </p:txBody>
      </p:sp>
      <p:sp>
        <p:nvSpPr>
          <p:cNvPr id="322" name="Google Shape;322;g26d45972ff4_0_24"/>
          <p:cNvSpPr txBox="1"/>
          <p:nvPr>
            <p:ph idx="1" type="body"/>
          </p:nvPr>
        </p:nvSpPr>
        <p:spPr>
          <a:xfrm>
            <a:off x="685800" y="2194550"/>
            <a:ext cx="4878600" cy="4024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a:t>Now for testing and performance metrics we have a tool called Lighthouse that is provided to us by google let’s discuss more about this tool-:</a:t>
            </a:r>
            <a:endParaRPr/>
          </a:p>
        </p:txBody>
      </p:sp>
      <p:pic>
        <p:nvPicPr>
          <p:cNvPr id="323" name="Google Shape;323;g26d45972ff4_0_24"/>
          <p:cNvPicPr preferRelativeResize="0"/>
          <p:nvPr/>
        </p:nvPicPr>
        <p:blipFill rotWithShape="1">
          <a:blip r:embed="rId3">
            <a:alphaModFix/>
          </a:blip>
          <a:srcRect b="0" l="0" r="0" t="0"/>
          <a:stretch/>
        </p:blipFill>
        <p:spPr>
          <a:xfrm>
            <a:off x="5716800" y="2209775"/>
            <a:ext cx="6322799" cy="38492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g26d45972ff4_0_45"/>
          <p:cNvSpPr txBox="1"/>
          <p:nvPr>
            <p:ph type="title"/>
          </p:nvPr>
        </p:nvSpPr>
        <p:spPr>
          <a:xfrm>
            <a:off x="685800" y="345850"/>
            <a:ext cx="10820400" cy="1293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lang="en-US"/>
              <a:t>Results from our website-:</a:t>
            </a:r>
            <a:endParaRPr/>
          </a:p>
        </p:txBody>
      </p:sp>
      <p:sp>
        <p:nvSpPr>
          <p:cNvPr id="329" name="Google Shape;329;g26d45972ff4_0_45"/>
          <p:cNvSpPr txBox="1"/>
          <p:nvPr>
            <p:ph idx="1" type="body"/>
          </p:nvPr>
        </p:nvSpPr>
        <p:spPr>
          <a:xfrm>
            <a:off x="685800" y="1416900"/>
            <a:ext cx="4878600" cy="40242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1000"/>
              </a:spcBef>
              <a:spcAft>
                <a:spcPts val="0"/>
              </a:spcAft>
              <a:buClr>
                <a:schemeClr val="dk1"/>
              </a:buClr>
              <a:buSzPts val="275"/>
              <a:buFont typeface="Arial"/>
              <a:buNone/>
            </a:pPr>
            <a:r>
              <a:rPr lang="en-US" sz="1200"/>
              <a:t>Performance: 86 ✓</a:t>
            </a:r>
            <a:endParaRPr sz="1200"/>
          </a:p>
          <a:p>
            <a:pPr indent="0" lvl="0" marL="0" rtl="0" algn="l">
              <a:lnSpc>
                <a:spcPct val="70000"/>
              </a:lnSpc>
              <a:spcBef>
                <a:spcPts val="1000"/>
              </a:spcBef>
              <a:spcAft>
                <a:spcPts val="0"/>
              </a:spcAft>
              <a:buClr>
                <a:schemeClr val="dk1"/>
              </a:buClr>
              <a:buSzPts val="275"/>
              <a:buFont typeface="Arial"/>
              <a:buNone/>
            </a:pPr>
            <a:r>
              <a:rPr lang="en-US" sz="1200"/>
              <a:t>- Fast loading, smooth experience</a:t>
            </a:r>
            <a:endParaRPr sz="1200"/>
          </a:p>
          <a:p>
            <a:pPr indent="0" lvl="0" marL="0" rtl="0" algn="l">
              <a:lnSpc>
                <a:spcPct val="70000"/>
              </a:lnSpc>
              <a:spcBef>
                <a:spcPts val="1000"/>
              </a:spcBef>
              <a:spcAft>
                <a:spcPts val="0"/>
              </a:spcAft>
              <a:buClr>
                <a:schemeClr val="dk1"/>
              </a:buClr>
              <a:buSzPts val="275"/>
              <a:buFont typeface="Arial"/>
              <a:buNone/>
            </a:pPr>
            <a:r>
              <a:rPr lang="en-US" sz="1200"/>
              <a:t>- Positive for user engagement &amp; SEO</a:t>
            </a:r>
            <a:endParaRPr sz="1200"/>
          </a:p>
          <a:p>
            <a:pPr indent="0" lvl="0" marL="0" rtl="0" algn="l">
              <a:lnSpc>
                <a:spcPct val="70000"/>
              </a:lnSpc>
              <a:spcBef>
                <a:spcPts val="1000"/>
              </a:spcBef>
              <a:spcAft>
                <a:spcPts val="0"/>
              </a:spcAft>
              <a:buClr>
                <a:schemeClr val="dk1"/>
              </a:buClr>
              <a:buSzPts val="275"/>
              <a:buFont typeface="Arial"/>
              <a:buNone/>
            </a:pPr>
            <a:r>
              <a:t/>
            </a:r>
            <a:endParaRPr sz="1200"/>
          </a:p>
          <a:p>
            <a:pPr indent="0" lvl="0" marL="0" rtl="0" algn="l">
              <a:lnSpc>
                <a:spcPct val="70000"/>
              </a:lnSpc>
              <a:spcBef>
                <a:spcPts val="1000"/>
              </a:spcBef>
              <a:spcAft>
                <a:spcPts val="0"/>
              </a:spcAft>
              <a:buClr>
                <a:schemeClr val="dk1"/>
              </a:buClr>
              <a:buSzPts val="275"/>
              <a:buFont typeface="Arial"/>
              <a:buNone/>
            </a:pPr>
            <a:r>
              <a:rPr lang="en-US" sz="1200"/>
              <a:t>Accessibility: 94 ✓</a:t>
            </a:r>
            <a:endParaRPr sz="1200"/>
          </a:p>
          <a:p>
            <a:pPr indent="0" lvl="0" marL="0" rtl="0" algn="l">
              <a:lnSpc>
                <a:spcPct val="70000"/>
              </a:lnSpc>
              <a:spcBef>
                <a:spcPts val="1000"/>
              </a:spcBef>
              <a:spcAft>
                <a:spcPts val="0"/>
              </a:spcAft>
              <a:buClr>
                <a:schemeClr val="dk1"/>
              </a:buClr>
              <a:buSzPts val="275"/>
              <a:buFont typeface="Arial"/>
              <a:buNone/>
            </a:pPr>
            <a:r>
              <a:rPr lang="en-US" sz="1200"/>
              <a:t>- Inclusive website for all users</a:t>
            </a:r>
            <a:endParaRPr sz="1200"/>
          </a:p>
          <a:p>
            <a:pPr indent="0" lvl="0" marL="0" rtl="0" algn="l">
              <a:lnSpc>
                <a:spcPct val="70000"/>
              </a:lnSpc>
              <a:spcBef>
                <a:spcPts val="1000"/>
              </a:spcBef>
              <a:spcAft>
                <a:spcPts val="0"/>
              </a:spcAft>
              <a:buClr>
                <a:schemeClr val="dk1"/>
              </a:buClr>
              <a:buSzPts val="275"/>
              <a:buFont typeface="Arial"/>
              <a:buNone/>
            </a:pPr>
            <a:r>
              <a:rPr lang="en-US" sz="1200"/>
              <a:t>- Reflects commitment to exceptional UX</a:t>
            </a:r>
            <a:endParaRPr sz="1200"/>
          </a:p>
          <a:p>
            <a:pPr indent="0" lvl="0" marL="0" rtl="0" algn="l">
              <a:lnSpc>
                <a:spcPct val="70000"/>
              </a:lnSpc>
              <a:spcBef>
                <a:spcPts val="1000"/>
              </a:spcBef>
              <a:spcAft>
                <a:spcPts val="0"/>
              </a:spcAft>
              <a:buClr>
                <a:schemeClr val="dk1"/>
              </a:buClr>
              <a:buSzPts val="275"/>
              <a:buFont typeface="Arial"/>
              <a:buNone/>
            </a:pPr>
            <a:r>
              <a:t/>
            </a:r>
            <a:endParaRPr sz="1200"/>
          </a:p>
          <a:p>
            <a:pPr indent="0" lvl="0" marL="0" rtl="0" algn="l">
              <a:lnSpc>
                <a:spcPct val="70000"/>
              </a:lnSpc>
              <a:spcBef>
                <a:spcPts val="1000"/>
              </a:spcBef>
              <a:spcAft>
                <a:spcPts val="0"/>
              </a:spcAft>
              <a:buClr>
                <a:schemeClr val="dk1"/>
              </a:buClr>
              <a:buSzPts val="275"/>
              <a:buFont typeface="Arial"/>
              <a:buNone/>
            </a:pPr>
            <a:r>
              <a:rPr lang="en-US" sz="1200"/>
              <a:t>Best Practices: 100 ✓ </a:t>
            </a:r>
            <a:endParaRPr sz="1200"/>
          </a:p>
          <a:p>
            <a:pPr indent="0" lvl="0" marL="0" rtl="0" algn="l">
              <a:lnSpc>
                <a:spcPct val="70000"/>
              </a:lnSpc>
              <a:spcBef>
                <a:spcPts val="1000"/>
              </a:spcBef>
              <a:spcAft>
                <a:spcPts val="0"/>
              </a:spcAft>
              <a:buClr>
                <a:schemeClr val="dk1"/>
              </a:buClr>
              <a:buSzPts val="275"/>
              <a:buFont typeface="Arial"/>
              <a:buNone/>
            </a:pPr>
            <a:r>
              <a:rPr lang="en-US" sz="1200"/>
              <a:t>- Perfect score, adheres to all best practices</a:t>
            </a:r>
            <a:endParaRPr sz="1200"/>
          </a:p>
          <a:p>
            <a:pPr indent="0" lvl="0" marL="0" rtl="0" algn="l">
              <a:lnSpc>
                <a:spcPct val="70000"/>
              </a:lnSpc>
              <a:spcBef>
                <a:spcPts val="1000"/>
              </a:spcBef>
              <a:spcAft>
                <a:spcPts val="0"/>
              </a:spcAft>
              <a:buClr>
                <a:schemeClr val="dk1"/>
              </a:buClr>
              <a:buSzPts val="275"/>
              <a:buFont typeface="Arial"/>
              <a:buNone/>
            </a:pPr>
            <a:r>
              <a:rPr lang="en-US" sz="1200"/>
              <a:t>- Clean, efficient, well-maintained code</a:t>
            </a:r>
            <a:endParaRPr sz="1200"/>
          </a:p>
          <a:p>
            <a:pPr indent="0" lvl="0" marL="0" rtl="0" algn="l">
              <a:lnSpc>
                <a:spcPct val="70000"/>
              </a:lnSpc>
              <a:spcBef>
                <a:spcPts val="1000"/>
              </a:spcBef>
              <a:spcAft>
                <a:spcPts val="0"/>
              </a:spcAft>
              <a:buClr>
                <a:schemeClr val="dk1"/>
              </a:buClr>
              <a:buSzPts val="275"/>
              <a:buFont typeface="Arial"/>
              <a:buNone/>
            </a:pPr>
            <a:r>
              <a:t/>
            </a:r>
            <a:endParaRPr sz="1200"/>
          </a:p>
          <a:p>
            <a:pPr indent="0" lvl="0" marL="0" rtl="0" algn="l">
              <a:lnSpc>
                <a:spcPct val="70000"/>
              </a:lnSpc>
              <a:spcBef>
                <a:spcPts val="1000"/>
              </a:spcBef>
              <a:spcAft>
                <a:spcPts val="0"/>
              </a:spcAft>
              <a:buClr>
                <a:schemeClr val="dk1"/>
              </a:buClr>
              <a:buSzPts val="275"/>
              <a:buFont typeface="Arial"/>
              <a:buNone/>
            </a:pPr>
            <a:r>
              <a:rPr lang="en-US" sz="1200"/>
              <a:t>SEO: 90 ✓</a:t>
            </a:r>
            <a:endParaRPr sz="1200"/>
          </a:p>
          <a:p>
            <a:pPr indent="0" lvl="0" marL="0" rtl="0" algn="l">
              <a:lnSpc>
                <a:spcPct val="70000"/>
              </a:lnSpc>
              <a:spcBef>
                <a:spcPts val="1000"/>
              </a:spcBef>
              <a:spcAft>
                <a:spcPts val="0"/>
              </a:spcAft>
              <a:buClr>
                <a:schemeClr val="dk1"/>
              </a:buClr>
              <a:buSzPts val="275"/>
              <a:buFont typeface="Arial"/>
              <a:buNone/>
            </a:pPr>
            <a:r>
              <a:rPr lang="en-US" sz="1200"/>
              <a:t>- Well-optimized for search engines</a:t>
            </a:r>
            <a:endParaRPr sz="1200"/>
          </a:p>
          <a:p>
            <a:pPr indent="0" lvl="0" marL="0" rtl="0" algn="l">
              <a:lnSpc>
                <a:spcPct val="70000"/>
              </a:lnSpc>
              <a:spcBef>
                <a:spcPts val="1000"/>
              </a:spcBef>
              <a:spcAft>
                <a:spcPts val="0"/>
              </a:spcAft>
              <a:buClr>
                <a:schemeClr val="dk1"/>
              </a:buClr>
              <a:buSzPts val="275"/>
              <a:buFont typeface="Arial"/>
              <a:buNone/>
            </a:pPr>
            <a:r>
              <a:rPr lang="en-US" sz="1200"/>
              <a:t>- Aids organic discovery through search</a:t>
            </a:r>
            <a:endParaRPr sz="1200"/>
          </a:p>
          <a:p>
            <a:pPr indent="0" lvl="0" marL="0" rtl="0" algn="l">
              <a:lnSpc>
                <a:spcPct val="70000"/>
              </a:lnSpc>
              <a:spcBef>
                <a:spcPts val="1000"/>
              </a:spcBef>
              <a:spcAft>
                <a:spcPts val="0"/>
              </a:spcAft>
              <a:buClr>
                <a:schemeClr val="dk1"/>
              </a:buClr>
              <a:buSzPts val="275"/>
              <a:buFont typeface="Arial"/>
              <a:buNone/>
            </a:pPr>
            <a:r>
              <a:t/>
            </a:r>
            <a:endParaRPr sz="1200"/>
          </a:p>
          <a:p>
            <a:pPr indent="0" lvl="0" marL="0" rtl="0" algn="l">
              <a:lnSpc>
                <a:spcPct val="70000"/>
              </a:lnSpc>
              <a:spcBef>
                <a:spcPts val="1000"/>
              </a:spcBef>
              <a:spcAft>
                <a:spcPts val="0"/>
              </a:spcAft>
              <a:buClr>
                <a:schemeClr val="dk1"/>
              </a:buClr>
              <a:buSzPts val="275"/>
              <a:buFont typeface="Arial"/>
              <a:buNone/>
            </a:pPr>
            <a:r>
              <a:rPr lang="en-US" sz="1200"/>
              <a:t>Overall: Exceptional scores across all categories</a:t>
            </a:r>
            <a:endParaRPr sz="1200"/>
          </a:p>
          <a:p>
            <a:pPr indent="0" lvl="0" marL="0" rtl="0" algn="l">
              <a:lnSpc>
                <a:spcPct val="70000"/>
              </a:lnSpc>
              <a:spcBef>
                <a:spcPts val="1000"/>
              </a:spcBef>
              <a:spcAft>
                <a:spcPts val="0"/>
              </a:spcAft>
              <a:buClr>
                <a:schemeClr val="dk1"/>
              </a:buClr>
              <a:buSzPts val="275"/>
              <a:buFont typeface="Arial"/>
              <a:buNone/>
            </a:pPr>
            <a:r>
              <a:rPr lang="en-US" sz="1200"/>
              <a:t>- Fast, accessible, well-coded &amp; SEO-friendly</a:t>
            </a:r>
            <a:endParaRPr sz="1200"/>
          </a:p>
          <a:p>
            <a:pPr indent="0" lvl="0" marL="0" rtl="0" algn="l">
              <a:lnSpc>
                <a:spcPct val="70000"/>
              </a:lnSpc>
              <a:spcBef>
                <a:spcPts val="1000"/>
              </a:spcBef>
              <a:spcAft>
                <a:spcPts val="0"/>
              </a:spcAft>
              <a:buClr>
                <a:schemeClr val="dk1"/>
              </a:buClr>
              <a:buSzPts val="275"/>
              <a:buFont typeface="Arial"/>
              <a:buNone/>
            </a:pPr>
            <a:r>
              <a:rPr lang="en-US" sz="1200"/>
              <a:t>- Lays foundation for successful online presence</a:t>
            </a:r>
            <a:endParaRPr sz="1200"/>
          </a:p>
          <a:p>
            <a:pPr indent="0" lvl="0" marL="0" rtl="0" algn="l">
              <a:lnSpc>
                <a:spcPct val="70000"/>
              </a:lnSpc>
              <a:spcBef>
                <a:spcPts val="1000"/>
              </a:spcBef>
              <a:spcAft>
                <a:spcPts val="0"/>
              </a:spcAft>
              <a:buSzPts val="275"/>
              <a:buNone/>
            </a:pPr>
            <a:r>
              <a:t/>
            </a:r>
            <a:endParaRPr sz="1200"/>
          </a:p>
        </p:txBody>
      </p:sp>
      <p:pic>
        <p:nvPicPr>
          <p:cNvPr id="330" name="Google Shape;330;g26d45972ff4_0_45"/>
          <p:cNvPicPr preferRelativeResize="0"/>
          <p:nvPr/>
        </p:nvPicPr>
        <p:blipFill rotWithShape="1">
          <a:blip r:embed="rId3">
            <a:alphaModFix/>
          </a:blip>
          <a:srcRect b="0" l="0" r="0" t="0"/>
          <a:stretch/>
        </p:blipFill>
        <p:spPr>
          <a:xfrm>
            <a:off x="5973375" y="1638850"/>
            <a:ext cx="5968451" cy="3864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1"/>
          <p:cNvSpPr txBox="1"/>
          <p:nvPr>
            <p:ph type="title"/>
          </p:nvPr>
        </p:nvSpPr>
        <p:spPr>
          <a:xfrm>
            <a:off x="685800" y="764373"/>
            <a:ext cx="10820400" cy="1293028"/>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000"/>
              <a:buFont typeface="Century Gothic"/>
              <a:buNone/>
            </a:pPr>
            <a:r>
              <a:rPr lang="en-US"/>
              <a:t>THANKYOU</a:t>
            </a:r>
            <a:endParaRPr/>
          </a:p>
        </p:txBody>
      </p:sp>
      <p:sp>
        <p:nvSpPr>
          <p:cNvPr id="336" name="Google Shape;336;p21"/>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200"/>
              <a:buNone/>
            </a:pPr>
            <a:r>
              <a:rPr lang="en-US"/>
              <a:t>Name- Eshan Gupta</a:t>
            </a:r>
            <a:endParaRPr/>
          </a:p>
          <a:p>
            <a:pPr indent="0" lvl="0" marL="0" rtl="0" algn="l">
              <a:lnSpc>
                <a:spcPct val="90000"/>
              </a:lnSpc>
              <a:spcBef>
                <a:spcPts val="1000"/>
              </a:spcBef>
              <a:spcAft>
                <a:spcPts val="0"/>
              </a:spcAft>
              <a:buClr>
                <a:schemeClr val="lt1"/>
              </a:buClr>
              <a:buSzPts val="2200"/>
              <a:buNone/>
            </a:pPr>
            <a:r>
              <a:rPr lang="en-US"/>
              <a:t>Registration Number- 20BIT0262</a:t>
            </a:r>
            <a:endParaRPr/>
          </a:p>
          <a:p>
            <a:pPr indent="0" lvl="0" marL="0" rtl="0" algn="l">
              <a:lnSpc>
                <a:spcPct val="90000"/>
              </a:lnSpc>
              <a:spcBef>
                <a:spcPts val="1000"/>
              </a:spcBef>
              <a:spcAft>
                <a:spcPts val="0"/>
              </a:spcAft>
              <a:buClr>
                <a:schemeClr val="lt1"/>
              </a:buClr>
              <a:buSzPts val="2200"/>
              <a:buNone/>
            </a:pPr>
            <a:r>
              <a:rPr lang="en-US"/>
              <a:t>Guide Name- Dr. Suganya P.</a:t>
            </a:r>
            <a:endParaRPr/>
          </a:p>
          <a:p>
            <a:pPr indent="0" lvl="0" marL="0" rtl="0" algn="l">
              <a:lnSpc>
                <a:spcPct val="90000"/>
              </a:lnSpc>
              <a:spcBef>
                <a:spcPts val="1000"/>
              </a:spcBef>
              <a:spcAft>
                <a:spcPts val="0"/>
              </a:spcAft>
              <a:buClr>
                <a:schemeClr val="lt1"/>
              </a:buClr>
              <a:buSzPts val="2200"/>
              <a:buNone/>
            </a:pPr>
            <a:r>
              <a:rPr lang="en-US"/>
              <a:t>Date-: 22.04.2024</a:t>
            </a:r>
            <a:endParaRPr/>
          </a:p>
          <a:p>
            <a:pPr indent="0" lvl="0" marL="0" rtl="0" algn="l">
              <a:lnSpc>
                <a:spcPct val="90000"/>
              </a:lnSpc>
              <a:spcBef>
                <a:spcPts val="1000"/>
              </a:spcBef>
              <a:spcAft>
                <a:spcPts val="0"/>
              </a:spcAft>
              <a:buClr>
                <a:schemeClr val="lt1"/>
              </a:buClr>
              <a:buSzPts val="2200"/>
              <a:buNone/>
            </a:pPr>
            <a:r>
              <a:t/>
            </a:r>
            <a:endParaRPr/>
          </a:p>
        </p:txBody>
      </p:sp>
      <p:pic>
        <p:nvPicPr>
          <p:cNvPr id="337" name="Google Shape;337;p21"/>
          <p:cNvPicPr preferRelativeResize="0"/>
          <p:nvPr/>
        </p:nvPicPr>
        <p:blipFill rotWithShape="1">
          <a:blip r:embed="rId3">
            <a:alphaModFix/>
          </a:blip>
          <a:srcRect b="0" l="0" r="0" t="0"/>
          <a:stretch/>
        </p:blipFill>
        <p:spPr>
          <a:xfrm>
            <a:off x="6908521" y="4102217"/>
            <a:ext cx="4469859" cy="163829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26d45972ff4_0_0"/>
          <p:cNvSpPr txBox="1"/>
          <p:nvPr>
            <p:ph type="title"/>
          </p:nvPr>
        </p:nvSpPr>
        <p:spPr>
          <a:xfrm>
            <a:off x="685800" y="764373"/>
            <a:ext cx="10820400" cy="129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Century Gothic"/>
              <a:buNone/>
            </a:pPr>
            <a:r>
              <a:rPr lang="en-US" sz="3600"/>
              <a:t>Complete Design and Module Wise Description </a:t>
            </a:r>
            <a:endParaRPr sz="3600"/>
          </a:p>
        </p:txBody>
      </p:sp>
      <p:sp>
        <p:nvSpPr>
          <p:cNvPr id="160" name="Google Shape;160;g26d45972ff4_0_0"/>
          <p:cNvSpPr txBox="1"/>
          <p:nvPr>
            <p:ph idx="1" type="body"/>
          </p:nvPr>
        </p:nvSpPr>
        <p:spPr>
          <a:xfrm>
            <a:off x="685800" y="1937858"/>
            <a:ext cx="10820400" cy="42807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1000"/>
              </a:spcBef>
              <a:spcAft>
                <a:spcPts val="0"/>
              </a:spcAft>
              <a:buClr>
                <a:schemeClr val="lt1"/>
              </a:buClr>
              <a:buSzPts val="1500"/>
              <a:buChar char="•"/>
            </a:pPr>
            <a:r>
              <a:rPr lang="en-US" sz="1500"/>
              <a:t>Data flow Diagram-:</a:t>
            </a:r>
            <a:br>
              <a:rPr lang="en-US" sz="1500"/>
            </a:br>
            <a:br>
              <a:rPr lang="en-US" sz="1500"/>
            </a:br>
            <a:endParaRPr sz="1500"/>
          </a:p>
        </p:txBody>
      </p:sp>
      <p:pic>
        <p:nvPicPr>
          <p:cNvPr id="161" name="Google Shape;161;g26d45972ff4_0_0"/>
          <p:cNvPicPr preferRelativeResize="0"/>
          <p:nvPr/>
        </p:nvPicPr>
        <p:blipFill rotWithShape="1">
          <a:blip r:embed="rId3">
            <a:alphaModFix/>
          </a:blip>
          <a:srcRect b="0" l="0" r="0" t="0"/>
          <a:stretch/>
        </p:blipFill>
        <p:spPr>
          <a:xfrm>
            <a:off x="2643324" y="2552449"/>
            <a:ext cx="6240700" cy="39280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7"/>
          <p:cNvSpPr txBox="1"/>
          <p:nvPr>
            <p:ph type="title"/>
          </p:nvPr>
        </p:nvSpPr>
        <p:spPr>
          <a:xfrm>
            <a:off x="828475" y="1279775"/>
            <a:ext cx="10414500" cy="7542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000"/>
              <a:buFont typeface="Century Gothic"/>
              <a:buNone/>
            </a:pPr>
            <a:r>
              <a:rPr lang="en-US" sz="3400"/>
              <a:t>HOMEPAGE OF THE WEBSITE</a:t>
            </a:r>
            <a:endParaRPr sz="3400"/>
          </a:p>
        </p:txBody>
      </p:sp>
      <p:pic>
        <p:nvPicPr>
          <p:cNvPr id="167" name="Google Shape;167;p7"/>
          <p:cNvPicPr preferRelativeResize="0"/>
          <p:nvPr/>
        </p:nvPicPr>
        <p:blipFill rotWithShape="1">
          <a:blip r:embed="rId3">
            <a:alphaModFix/>
          </a:blip>
          <a:srcRect b="0" l="0" r="0" t="0"/>
          <a:stretch/>
        </p:blipFill>
        <p:spPr>
          <a:xfrm>
            <a:off x="270629" y="2033968"/>
            <a:ext cx="5633775" cy="4059653"/>
          </a:xfrm>
          <a:prstGeom prst="rect">
            <a:avLst/>
          </a:prstGeom>
          <a:noFill/>
          <a:ln>
            <a:noFill/>
          </a:ln>
        </p:spPr>
      </p:pic>
      <p:pic>
        <p:nvPicPr>
          <p:cNvPr id="168" name="Google Shape;168;p7"/>
          <p:cNvPicPr preferRelativeResize="0"/>
          <p:nvPr/>
        </p:nvPicPr>
        <p:blipFill rotWithShape="1">
          <a:blip r:embed="rId4">
            <a:alphaModFix/>
          </a:blip>
          <a:srcRect b="0" l="0" r="0" t="0"/>
          <a:stretch/>
        </p:blipFill>
        <p:spPr>
          <a:xfrm>
            <a:off x="6096000" y="2033968"/>
            <a:ext cx="5920596" cy="4059653"/>
          </a:xfrm>
          <a:prstGeom prst="rect">
            <a:avLst/>
          </a:prstGeom>
          <a:noFill/>
          <a:ln>
            <a:noFill/>
          </a:ln>
        </p:spPr>
      </p:pic>
      <p:sp>
        <p:nvSpPr>
          <p:cNvPr id="169" name="Google Shape;169;p7"/>
          <p:cNvSpPr txBox="1"/>
          <p:nvPr>
            <p:ph type="title"/>
          </p:nvPr>
        </p:nvSpPr>
        <p:spPr>
          <a:xfrm>
            <a:off x="685800" y="174848"/>
            <a:ext cx="10820400" cy="1293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000"/>
              <a:buFont typeface="Century Gothic"/>
              <a:buNone/>
            </a:pPr>
            <a:r>
              <a:rPr lang="en-US" u="sng"/>
              <a:t>Module Descriptions</a:t>
            </a:r>
            <a:endParaRPr u="sng"/>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8"/>
          <p:cNvSpPr txBox="1"/>
          <p:nvPr>
            <p:ph type="title"/>
          </p:nvPr>
        </p:nvSpPr>
        <p:spPr>
          <a:xfrm>
            <a:off x="685800" y="764373"/>
            <a:ext cx="10820400" cy="129302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Century Gothic"/>
              <a:buNone/>
            </a:pPr>
            <a:r>
              <a:rPr lang="en-US"/>
              <a:t>FEATURES OF THE HOMEPAGE  📃</a:t>
            </a:r>
            <a:endParaRPr/>
          </a:p>
        </p:txBody>
      </p:sp>
      <p:sp>
        <p:nvSpPr>
          <p:cNvPr id="175" name="Google Shape;175;p8"/>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p>
            <a:pPr indent="-457200" lvl="0" marL="457200" rtl="0" algn="l">
              <a:lnSpc>
                <a:spcPct val="90000"/>
              </a:lnSpc>
              <a:spcBef>
                <a:spcPts val="0"/>
              </a:spcBef>
              <a:spcAft>
                <a:spcPts val="0"/>
              </a:spcAft>
              <a:buClr>
                <a:schemeClr val="lt1"/>
              </a:buClr>
              <a:buSzPts val="2200"/>
              <a:buFont typeface="Century Gothic"/>
              <a:buAutoNum type="arabicPeriod"/>
            </a:pPr>
            <a:r>
              <a:rPr lang="en-US"/>
              <a:t>So the homepage of the website will be basically containing all the questions asked by different users in the centre, with a functionality to even search for the questions and also we can group these questions according to latest, most-interacted and some other filters too.</a:t>
            </a:r>
            <a:endParaRPr/>
          </a:p>
          <a:p>
            <a:pPr indent="-457200" lvl="0" marL="457200" rtl="0" algn="l">
              <a:lnSpc>
                <a:spcPct val="90000"/>
              </a:lnSpc>
              <a:spcBef>
                <a:spcPts val="1000"/>
              </a:spcBef>
              <a:spcAft>
                <a:spcPts val="0"/>
              </a:spcAft>
              <a:buClr>
                <a:schemeClr val="lt1"/>
              </a:buClr>
              <a:buSzPts val="2200"/>
              <a:buFont typeface="Century Gothic"/>
              <a:buAutoNum type="arabicPeriod"/>
            </a:pPr>
            <a:r>
              <a:rPr lang="en-US"/>
              <a:t>The left bar of the homepage has many sub menu options like Collections, Find Jobs, Tags, Communities and Ask a Question Page. (More on these sections later)</a:t>
            </a:r>
            <a:endParaRPr/>
          </a:p>
          <a:p>
            <a:pPr indent="-457200" lvl="0" marL="457200" rtl="0" algn="l">
              <a:lnSpc>
                <a:spcPct val="90000"/>
              </a:lnSpc>
              <a:spcBef>
                <a:spcPts val="1000"/>
              </a:spcBef>
              <a:spcAft>
                <a:spcPts val="0"/>
              </a:spcAft>
              <a:buClr>
                <a:schemeClr val="lt1"/>
              </a:buClr>
              <a:buSzPts val="2200"/>
              <a:buFont typeface="Century Gothic"/>
              <a:buAutoNum type="arabicPeriod"/>
            </a:pPr>
            <a:r>
              <a:rPr lang="en-US"/>
              <a:t>The right bar will be showing us the current popular tags and the number of mentions of these tags and stuffs like that.</a:t>
            </a:r>
            <a:endParaRPr/>
          </a:p>
          <a:p>
            <a:pPr indent="-457200" lvl="0" marL="457200" rtl="0" algn="l">
              <a:lnSpc>
                <a:spcPct val="90000"/>
              </a:lnSpc>
              <a:spcBef>
                <a:spcPts val="1000"/>
              </a:spcBef>
              <a:spcAft>
                <a:spcPts val="0"/>
              </a:spcAft>
              <a:buClr>
                <a:schemeClr val="lt1"/>
              </a:buClr>
              <a:buSzPts val="2200"/>
              <a:buFont typeface="Century Gothic"/>
              <a:buAutoNum type="arabicPeriod"/>
            </a:pPr>
            <a:r>
              <a:rPr lang="en-US"/>
              <a:t>User can click on a question and look for the answers of the question or can even answer the question.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g26f20947269_0_0"/>
          <p:cNvSpPr txBox="1"/>
          <p:nvPr>
            <p:ph type="title"/>
          </p:nvPr>
        </p:nvSpPr>
        <p:spPr>
          <a:xfrm>
            <a:off x="685800" y="764373"/>
            <a:ext cx="10820400" cy="129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Century Gothic"/>
              <a:buNone/>
            </a:pPr>
            <a:r>
              <a:rPr lang="en-US"/>
              <a:t>…</a:t>
            </a:r>
            <a:r>
              <a:rPr lang="en-US"/>
              <a:t>FEATURES OF THE HOMEPAGE  📃</a:t>
            </a:r>
            <a:endParaRPr/>
          </a:p>
        </p:txBody>
      </p:sp>
      <p:sp>
        <p:nvSpPr>
          <p:cNvPr id="181" name="Google Shape;181;g26f20947269_0_0"/>
          <p:cNvSpPr txBox="1"/>
          <p:nvPr>
            <p:ph idx="1" type="body"/>
          </p:nvPr>
        </p:nvSpPr>
        <p:spPr>
          <a:xfrm>
            <a:off x="685800" y="2194560"/>
            <a:ext cx="10820400" cy="4024200"/>
          </a:xfrm>
          <a:prstGeom prst="rect">
            <a:avLst/>
          </a:prstGeom>
          <a:noFill/>
          <a:ln>
            <a:noFill/>
          </a:ln>
        </p:spPr>
        <p:txBody>
          <a:bodyPr anchorCtr="0" anchor="t" bIns="45700" lIns="91425" spcFirstLastPara="1" rIns="91425" wrap="square" tIns="45700">
            <a:normAutofit/>
          </a:bodyPr>
          <a:lstStyle/>
          <a:p>
            <a:pPr indent="0" lvl="0" marL="457200" rtl="0" algn="l">
              <a:lnSpc>
                <a:spcPct val="90000"/>
              </a:lnSpc>
              <a:spcBef>
                <a:spcPts val="1000"/>
              </a:spcBef>
              <a:spcAft>
                <a:spcPts val="0"/>
              </a:spcAft>
              <a:buNone/>
            </a:pPr>
            <a:r>
              <a:rPr lang="en-US"/>
              <a:t>5. There is a local search bar that can be used by the user to search among the questions of the page and any question that has they keywords related to the search, those questions will be displayed.</a:t>
            </a:r>
            <a:endParaRPr/>
          </a:p>
          <a:p>
            <a:pPr indent="0" lvl="0" marL="457200" rtl="0" algn="l">
              <a:lnSpc>
                <a:spcPct val="90000"/>
              </a:lnSpc>
              <a:spcBef>
                <a:spcPts val="1000"/>
              </a:spcBef>
              <a:spcAft>
                <a:spcPts val="0"/>
              </a:spcAft>
              <a:buNone/>
            </a:pPr>
            <a:r>
              <a:t/>
            </a:r>
            <a:endParaRPr/>
          </a:p>
          <a:p>
            <a:pPr indent="0" lvl="0" marL="457200" rtl="0" algn="l">
              <a:lnSpc>
                <a:spcPct val="90000"/>
              </a:lnSpc>
              <a:spcBef>
                <a:spcPts val="1000"/>
              </a:spcBef>
              <a:spcAft>
                <a:spcPts val="0"/>
              </a:spcAft>
              <a:buNone/>
            </a:pPr>
            <a:r>
              <a:rPr lang="en-US"/>
              <a:t>6. There is a filters option where one can see the newest, recommended, most </a:t>
            </a:r>
            <a:r>
              <a:rPr lang="en-US"/>
              <a:t>frequent</a:t>
            </a:r>
            <a:r>
              <a:rPr lang="en-US"/>
              <a:t> and unanswered questions.</a:t>
            </a:r>
            <a:endParaRPr/>
          </a:p>
          <a:p>
            <a:pPr indent="0" lvl="0" marL="457200" rtl="0" algn="l">
              <a:lnSpc>
                <a:spcPct val="90000"/>
              </a:lnSpc>
              <a:spcBef>
                <a:spcPts val="1000"/>
              </a:spcBef>
              <a:spcAft>
                <a:spcPts val="0"/>
              </a:spcAft>
              <a:buNone/>
            </a:pPr>
            <a:r>
              <a:t/>
            </a:r>
            <a:endParaRPr/>
          </a:p>
          <a:p>
            <a:pPr indent="0" lvl="0" marL="457200" rtl="0" algn="l">
              <a:lnSpc>
                <a:spcPct val="90000"/>
              </a:lnSpc>
              <a:spcBef>
                <a:spcPts val="1000"/>
              </a:spcBef>
              <a:spcAft>
                <a:spcPts val="0"/>
              </a:spcAft>
              <a:buNone/>
            </a:pPr>
            <a:r>
              <a:rPr lang="en-US"/>
              <a:t>7. Lastly there is a global search functionality where a user can search for any keywords and any user related to the keyword, or any question or tag related to it will be displayed.</a:t>
            </a:r>
            <a:endParaRPr/>
          </a:p>
        </p:txBody>
      </p:sp>
      <p:pic>
        <p:nvPicPr>
          <p:cNvPr id="182" name="Google Shape;182;g26f20947269_0_0"/>
          <p:cNvPicPr preferRelativeResize="0"/>
          <p:nvPr/>
        </p:nvPicPr>
        <p:blipFill>
          <a:blip r:embed="rId3">
            <a:alphaModFix/>
          </a:blip>
          <a:stretch>
            <a:fillRect/>
          </a:stretch>
        </p:blipFill>
        <p:spPr>
          <a:xfrm>
            <a:off x="3331175" y="3157550"/>
            <a:ext cx="5529651" cy="482300"/>
          </a:xfrm>
          <a:prstGeom prst="rect">
            <a:avLst/>
          </a:prstGeom>
          <a:noFill/>
          <a:ln>
            <a:noFill/>
          </a:ln>
        </p:spPr>
      </p:pic>
      <p:pic>
        <p:nvPicPr>
          <p:cNvPr id="183" name="Google Shape;183;g26f20947269_0_0"/>
          <p:cNvPicPr preferRelativeResize="0"/>
          <p:nvPr/>
        </p:nvPicPr>
        <p:blipFill>
          <a:blip r:embed="rId4">
            <a:alphaModFix/>
          </a:blip>
          <a:stretch>
            <a:fillRect/>
          </a:stretch>
        </p:blipFill>
        <p:spPr>
          <a:xfrm>
            <a:off x="4170075" y="4361375"/>
            <a:ext cx="3260484" cy="459573"/>
          </a:xfrm>
          <a:prstGeom prst="rect">
            <a:avLst/>
          </a:prstGeom>
          <a:noFill/>
          <a:ln>
            <a:noFill/>
          </a:ln>
        </p:spPr>
      </p:pic>
      <p:pic>
        <p:nvPicPr>
          <p:cNvPr id="184" name="Google Shape;184;g26f20947269_0_0"/>
          <p:cNvPicPr preferRelativeResize="0"/>
          <p:nvPr/>
        </p:nvPicPr>
        <p:blipFill>
          <a:blip r:embed="rId5">
            <a:alphaModFix/>
          </a:blip>
          <a:stretch>
            <a:fillRect/>
          </a:stretch>
        </p:blipFill>
        <p:spPr>
          <a:xfrm>
            <a:off x="3480097" y="5840775"/>
            <a:ext cx="4288600" cy="593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9"/>
          <p:cNvSpPr txBox="1"/>
          <p:nvPr>
            <p:ph type="title"/>
          </p:nvPr>
        </p:nvSpPr>
        <p:spPr>
          <a:xfrm>
            <a:off x="685800" y="764373"/>
            <a:ext cx="10820400" cy="129302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Century Gothic"/>
              <a:buNone/>
            </a:pPr>
            <a:r>
              <a:rPr lang="en-US"/>
              <a:t>ASK A QUESTION PAGE</a:t>
            </a:r>
            <a:endParaRPr/>
          </a:p>
        </p:txBody>
      </p:sp>
      <p:pic>
        <p:nvPicPr>
          <p:cNvPr id="190" name="Google Shape;190;p9"/>
          <p:cNvPicPr preferRelativeResize="0"/>
          <p:nvPr/>
        </p:nvPicPr>
        <p:blipFill rotWithShape="1">
          <a:blip r:embed="rId3">
            <a:alphaModFix/>
          </a:blip>
          <a:srcRect b="0" l="0" r="0" t="0"/>
          <a:stretch/>
        </p:blipFill>
        <p:spPr>
          <a:xfrm>
            <a:off x="5921724" y="1976273"/>
            <a:ext cx="5939598" cy="4246181"/>
          </a:xfrm>
          <a:prstGeom prst="rect">
            <a:avLst/>
          </a:prstGeom>
          <a:noFill/>
          <a:ln>
            <a:noFill/>
          </a:ln>
        </p:spPr>
      </p:pic>
      <p:sp>
        <p:nvSpPr>
          <p:cNvPr id="191" name="Google Shape;191;p9"/>
          <p:cNvSpPr txBox="1"/>
          <p:nvPr/>
        </p:nvSpPr>
        <p:spPr>
          <a:xfrm>
            <a:off x="836762" y="1976273"/>
            <a:ext cx="4718700" cy="48024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800"/>
              <a:buFont typeface="Arial"/>
              <a:buChar char="•"/>
            </a:pPr>
            <a:r>
              <a:rPr b="0" i="0" lang="en-US" sz="1800" u="none" cap="none" strike="noStrike">
                <a:solidFill>
                  <a:schemeClr val="lt1"/>
                </a:solidFill>
                <a:latin typeface="Century Gothic"/>
                <a:ea typeface="Century Gothic"/>
                <a:cs typeface="Century Gothic"/>
                <a:sym typeface="Century Gothic"/>
              </a:rPr>
              <a:t>So in this page the user will come using the Ask a Question button from the homepage and here the user will be able to ask a public question by providing it a proper title, detailed explanation and tags to the question.</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lt1"/>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a:p>
            <a:pPr indent="-285750" lvl="0" marL="285750" marR="0" rtl="0" algn="l">
              <a:lnSpc>
                <a:spcPct val="100000"/>
              </a:lnSpc>
              <a:spcBef>
                <a:spcPts val="0"/>
              </a:spcBef>
              <a:spcAft>
                <a:spcPts val="0"/>
              </a:spcAft>
              <a:buClr>
                <a:schemeClr val="lt1"/>
              </a:buClr>
              <a:buSzPts val="1800"/>
              <a:buFont typeface="Arial"/>
              <a:buChar char="•"/>
            </a:pPr>
            <a:r>
              <a:rPr b="0" i="0" lang="en-US" sz="1800" u="none" cap="none" strike="noStrike">
                <a:solidFill>
                  <a:schemeClr val="lt1"/>
                </a:solidFill>
                <a:latin typeface="Century Gothic"/>
                <a:ea typeface="Century Gothic"/>
                <a:cs typeface="Century Gothic"/>
                <a:sym typeface="Century Gothic"/>
              </a:rPr>
              <a:t>This questio</a:t>
            </a:r>
            <a:r>
              <a:rPr lang="en-US" sz="1800">
                <a:solidFill>
                  <a:schemeClr val="lt1"/>
                </a:solidFill>
                <a:latin typeface="Century Gothic"/>
                <a:ea typeface="Century Gothic"/>
                <a:cs typeface="Century Gothic"/>
                <a:sym typeface="Century Gothic"/>
              </a:rPr>
              <a:t>n</a:t>
            </a:r>
            <a:r>
              <a:rPr b="0" i="0" lang="en-US" sz="1800" u="none" cap="none" strike="noStrike">
                <a:solidFill>
                  <a:schemeClr val="lt1"/>
                </a:solidFill>
                <a:latin typeface="Century Gothic"/>
                <a:ea typeface="Century Gothic"/>
                <a:cs typeface="Century Gothic"/>
                <a:sym typeface="Century Gothic"/>
              </a:rPr>
              <a:t>’s description can contain a proper code snippet and is markdown enabled, </a:t>
            </a:r>
            <a:r>
              <a:rPr lang="en-US" sz="1800">
                <a:solidFill>
                  <a:schemeClr val="lt1"/>
                </a:solidFill>
                <a:latin typeface="Century Gothic"/>
                <a:ea typeface="Century Gothic"/>
                <a:cs typeface="Century Gothic"/>
                <a:sym typeface="Century Gothic"/>
              </a:rPr>
              <a:t>I have used to TinyMCE npm package to enable this feature.</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lt1"/>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a:p>
            <a:pPr indent="-285750" lvl="0" marL="285750" marR="0" rtl="0" algn="l">
              <a:lnSpc>
                <a:spcPct val="100000"/>
              </a:lnSpc>
              <a:spcBef>
                <a:spcPts val="0"/>
              </a:spcBef>
              <a:spcAft>
                <a:spcPts val="0"/>
              </a:spcAft>
              <a:buClr>
                <a:schemeClr val="lt1"/>
              </a:buClr>
              <a:buSzPts val="1800"/>
              <a:buFont typeface="Arial"/>
              <a:buChar char="•"/>
            </a:pPr>
            <a:r>
              <a:rPr b="0" i="0" lang="en-US" sz="1800" u="none" cap="none" strike="noStrike">
                <a:solidFill>
                  <a:schemeClr val="lt1"/>
                </a:solidFill>
                <a:latin typeface="Century Gothic"/>
                <a:ea typeface="Century Gothic"/>
                <a:cs typeface="Century Gothic"/>
                <a:sym typeface="Century Gothic"/>
              </a:rPr>
              <a:t>Once the user asks this question the details will be saved in our Database and you will be redirected to homepage.</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0"/>
          <p:cNvSpPr txBox="1"/>
          <p:nvPr>
            <p:ph type="title"/>
          </p:nvPr>
        </p:nvSpPr>
        <p:spPr>
          <a:xfrm>
            <a:off x="442519" y="294590"/>
            <a:ext cx="6092505" cy="129302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Century Gothic"/>
              <a:buNone/>
            </a:pPr>
            <a:r>
              <a:rPr lang="en-US"/>
              <a:t>VIEW A QUESTION PAGE</a:t>
            </a:r>
            <a:endParaRPr/>
          </a:p>
        </p:txBody>
      </p:sp>
      <p:pic>
        <p:nvPicPr>
          <p:cNvPr id="197" name="Google Shape;197;p10"/>
          <p:cNvPicPr preferRelativeResize="0"/>
          <p:nvPr>
            <p:ph idx="1" type="body"/>
          </p:nvPr>
        </p:nvPicPr>
        <p:blipFill rotWithShape="1">
          <a:blip r:embed="rId3">
            <a:alphaModFix/>
          </a:blip>
          <a:srcRect b="0" l="0" r="0" t="0"/>
          <a:stretch/>
        </p:blipFill>
        <p:spPr>
          <a:xfrm>
            <a:off x="6934266" y="155401"/>
            <a:ext cx="4952933" cy="6572570"/>
          </a:xfrm>
          <a:prstGeom prst="rect">
            <a:avLst/>
          </a:prstGeom>
          <a:noFill/>
          <a:ln>
            <a:noFill/>
          </a:ln>
        </p:spPr>
      </p:pic>
      <p:sp>
        <p:nvSpPr>
          <p:cNvPr id="198" name="Google Shape;198;p10"/>
          <p:cNvSpPr txBox="1"/>
          <p:nvPr/>
        </p:nvSpPr>
        <p:spPr>
          <a:xfrm>
            <a:off x="442519" y="1526796"/>
            <a:ext cx="6092400" cy="495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entury Gothic"/>
                <a:ea typeface="Century Gothic"/>
                <a:cs typeface="Century Gothic"/>
                <a:sym typeface="Century Gothic"/>
              </a:rPr>
              <a:t>So this page consists of 3 major functionalities-:</a:t>
            </a:r>
            <a:br>
              <a:rPr b="0" i="0" lang="en-US" sz="1800" u="none" cap="none" strike="noStrike">
                <a:solidFill>
                  <a:schemeClr val="lt1"/>
                </a:solidFill>
                <a:latin typeface="Century Gothic"/>
                <a:ea typeface="Century Gothic"/>
                <a:cs typeface="Century Gothic"/>
                <a:sym typeface="Century Gothic"/>
              </a:rPr>
            </a:br>
            <a:endParaRPr b="0" i="0" sz="1800" u="none" cap="none" strike="noStrike">
              <a:solidFill>
                <a:schemeClr val="lt1"/>
              </a:solidFill>
              <a:latin typeface="Century Gothic"/>
              <a:ea typeface="Century Gothic"/>
              <a:cs typeface="Century Gothic"/>
              <a:sym typeface="Century Gothic"/>
            </a:endParaRPr>
          </a:p>
          <a:p>
            <a:pPr indent="-342900" lvl="0" marL="457200" marR="0" rtl="0" algn="l">
              <a:lnSpc>
                <a:spcPct val="100000"/>
              </a:lnSpc>
              <a:spcBef>
                <a:spcPts val="0"/>
              </a:spcBef>
              <a:spcAft>
                <a:spcPts val="0"/>
              </a:spcAft>
              <a:buClr>
                <a:schemeClr val="lt1"/>
              </a:buClr>
              <a:buSzPts val="1800"/>
              <a:buFont typeface="Century Gothic"/>
              <a:buAutoNum type="arabicPeriod"/>
            </a:pPr>
            <a:r>
              <a:rPr b="0" i="0" lang="en-US" sz="1800" u="none" cap="none" strike="noStrike">
                <a:solidFill>
                  <a:schemeClr val="lt1"/>
                </a:solidFill>
                <a:latin typeface="Century Gothic"/>
                <a:ea typeface="Century Gothic"/>
                <a:cs typeface="Century Gothic"/>
                <a:sym typeface="Century Gothic"/>
              </a:rPr>
              <a:t>Viewing the question in detail with description which wasn’t available in the homepage. The user will be able to understand the question in detail.</a:t>
            </a:r>
            <a:br>
              <a:rPr b="0" i="0" lang="en-US" sz="1800" u="none" cap="none" strike="noStrike">
                <a:solidFill>
                  <a:schemeClr val="lt1"/>
                </a:solidFill>
                <a:latin typeface="Century Gothic"/>
                <a:ea typeface="Century Gothic"/>
                <a:cs typeface="Century Gothic"/>
                <a:sym typeface="Century Gothic"/>
              </a:rPr>
            </a:br>
            <a:endParaRPr/>
          </a:p>
          <a:p>
            <a:pPr indent="-342900" lvl="0" marL="457200" marR="0" rtl="0" algn="l">
              <a:lnSpc>
                <a:spcPct val="100000"/>
              </a:lnSpc>
              <a:spcBef>
                <a:spcPts val="0"/>
              </a:spcBef>
              <a:spcAft>
                <a:spcPts val="0"/>
              </a:spcAft>
              <a:buClr>
                <a:schemeClr val="lt1"/>
              </a:buClr>
              <a:buSzPts val="1800"/>
              <a:buFont typeface="Century Gothic"/>
              <a:buAutoNum type="arabicPeriod"/>
            </a:pPr>
            <a:r>
              <a:rPr b="0" i="0" lang="en-US" sz="1800" u="none" cap="none" strike="noStrike">
                <a:solidFill>
                  <a:schemeClr val="lt1"/>
                </a:solidFill>
                <a:latin typeface="Century Gothic"/>
                <a:ea typeface="Century Gothic"/>
                <a:cs typeface="Century Gothic"/>
                <a:sym typeface="Century Gothic"/>
              </a:rPr>
              <a:t>The user can see all the answers that are answered by different people of the community.</a:t>
            </a:r>
            <a:br>
              <a:rPr b="0" i="0" lang="en-US" sz="1800" u="none" cap="none" strike="noStrike">
                <a:solidFill>
                  <a:schemeClr val="lt1"/>
                </a:solidFill>
                <a:latin typeface="Century Gothic"/>
                <a:ea typeface="Century Gothic"/>
                <a:cs typeface="Century Gothic"/>
                <a:sym typeface="Century Gothic"/>
              </a:rPr>
            </a:br>
            <a:endParaRPr/>
          </a:p>
          <a:p>
            <a:pPr indent="-342900" lvl="0" marL="457200" marR="0" rtl="0" algn="l">
              <a:lnSpc>
                <a:spcPct val="100000"/>
              </a:lnSpc>
              <a:spcBef>
                <a:spcPts val="0"/>
              </a:spcBef>
              <a:spcAft>
                <a:spcPts val="0"/>
              </a:spcAft>
              <a:buClr>
                <a:schemeClr val="lt1"/>
              </a:buClr>
              <a:buSzPts val="1800"/>
              <a:buFont typeface="Century Gothic"/>
              <a:buAutoNum type="arabicPeriod"/>
            </a:pPr>
            <a:r>
              <a:rPr b="0" i="0" lang="en-US" sz="1800" u="none" cap="none" strike="noStrike">
                <a:solidFill>
                  <a:schemeClr val="lt1"/>
                </a:solidFill>
                <a:latin typeface="Century Gothic"/>
                <a:ea typeface="Century Gothic"/>
                <a:cs typeface="Century Gothic"/>
                <a:sym typeface="Century Gothic"/>
              </a:rPr>
              <a:t>Lastly the user can either use Generate AI Answer feature and generate the answer using AI for the question asked and then he/she can correct or add  to the answer provided by the AI.</a:t>
            </a:r>
            <a:br>
              <a:rPr b="0" i="0" lang="en-US" sz="1800" u="none" cap="none" strike="noStrike">
                <a:solidFill>
                  <a:schemeClr val="lt1"/>
                </a:solidFill>
                <a:latin typeface="Century Gothic"/>
                <a:ea typeface="Century Gothic"/>
                <a:cs typeface="Century Gothic"/>
                <a:sym typeface="Century Gothic"/>
              </a:rPr>
            </a:br>
            <a:br>
              <a:rPr b="0" i="0" lang="en-US" sz="1800" u="none" cap="none" strike="noStrike">
                <a:solidFill>
                  <a:schemeClr val="lt1"/>
                </a:solidFill>
                <a:latin typeface="Century Gothic"/>
                <a:ea typeface="Century Gothic"/>
                <a:cs typeface="Century Gothic"/>
                <a:sym typeface="Century Gothic"/>
              </a:rPr>
            </a:br>
            <a:r>
              <a:rPr b="0" i="0" lang="en-US" sz="1800" u="none" cap="none" strike="noStrike">
                <a:solidFill>
                  <a:schemeClr val="lt1"/>
                </a:solidFill>
                <a:latin typeface="Century Gothic"/>
                <a:ea typeface="Century Gothic"/>
                <a:cs typeface="Century Gothic"/>
                <a:sym typeface="Century Gothic"/>
              </a:rPr>
              <a:t>User can post his/her answer freely under the question. </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lt1"/>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26f20947269_0_5"/>
          <p:cNvSpPr txBox="1"/>
          <p:nvPr>
            <p:ph type="title"/>
          </p:nvPr>
        </p:nvSpPr>
        <p:spPr>
          <a:xfrm>
            <a:off x="442530" y="294600"/>
            <a:ext cx="11152500" cy="129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Century Gothic"/>
              <a:buNone/>
            </a:pPr>
            <a:r>
              <a:rPr lang="en-US"/>
              <a:t>Generate AI Answer Feature</a:t>
            </a:r>
            <a:endParaRPr/>
          </a:p>
        </p:txBody>
      </p:sp>
      <p:sp>
        <p:nvSpPr>
          <p:cNvPr id="204" name="Google Shape;204;g26f20947269_0_5"/>
          <p:cNvSpPr txBox="1"/>
          <p:nvPr/>
        </p:nvSpPr>
        <p:spPr>
          <a:xfrm>
            <a:off x="442525" y="1526799"/>
            <a:ext cx="6092400" cy="41097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50000"/>
              </a:lnSpc>
              <a:spcBef>
                <a:spcPts val="0"/>
              </a:spcBef>
              <a:spcAft>
                <a:spcPts val="0"/>
              </a:spcAft>
              <a:buClr>
                <a:schemeClr val="lt1"/>
              </a:buClr>
              <a:buSzPts val="1800"/>
              <a:buFont typeface="Century Gothic"/>
              <a:buChar char="●"/>
            </a:pPr>
            <a:r>
              <a:rPr b="0" i="0" lang="en-US" sz="1800" u="none" cap="none" strike="noStrike">
                <a:solidFill>
                  <a:schemeClr val="lt1"/>
                </a:solidFill>
                <a:latin typeface="Century Gothic"/>
                <a:ea typeface="Century Gothic"/>
                <a:cs typeface="Century Gothic"/>
                <a:sym typeface="Century Gothic"/>
              </a:rPr>
              <a:t>So this </a:t>
            </a:r>
            <a:r>
              <a:rPr lang="en-US" sz="1800">
                <a:solidFill>
                  <a:schemeClr val="lt1"/>
                </a:solidFill>
                <a:latin typeface="Century Gothic"/>
                <a:ea typeface="Century Gothic"/>
                <a:cs typeface="Century Gothic"/>
                <a:sym typeface="Century Gothic"/>
              </a:rPr>
              <a:t>feature is integrated using the OpenAI API and costed the website around 6 $ but the feature is really helpful to the users as they can answer the question using this button and edit or alter the response given by OpenAI API.</a:t>
            </a:r>
            <a:endParaRPr sz="1800">
              <a:solidFill>
                <a:schemeClr val="lt1"/>
              </a:solidFill>
              <a:latin typeface="Century Gothic"/>
              <a:ea typeface="Century Gothic"/>
              <a:cs typeface="Century Gothic"/>
              <a:sym typeface="Century Gothic"/>
            </a:endParaRPr>
          </a:p>
          <a:p>
            <a:pPr indent="0" lvl="0" marL="0" marR="0" rtl="0" algn="l">
              <a:lnSpc>
                <a:spcPct val="150000"/>
              </a:lnSpc>
              <a:spcBef>
                <a:spcPts val="0"/>
              </a:spcBef>
              <a:spcAft>
                <a:spcPts val="0"/>
              </a:spcAft>
              <a:buClr>
                <a:srgbClr val="000000"/>
              </a:buClr>
              <a:buSzPts val="1800"/>
              <a:buFont typeface="Arial"/>
              <a:buNone/>
            </a:pPr>
            <a:r>
              <a:t/>
            </a:r>
            <a:endParaRPr sz="1800">
              <a:solidFill>
                <a:schemeClr val="lt1"/>
              </a:solidFill>
              <a:latin typeface="Century Gothic"/>
              <a:ea typeface="Century Gothic"/>
              <a:cs typeface="Century Gothic"/>
              <a:sym typeface="Century Gothic"/>
            </a:endParaRPr>
          </a:p>
          <a:p>
            <a:pPr indent="-342900" lvl="0" marL="457200" marR="0" rtl="0" algn="l">
              <a:lnSpc>
                <a:spcPct val="150000"/>
              </a:lnSpc>
              <a:spcBef>
                <a:spcPts val="0"/>
              </a:spcBef>
              <a:spcAft>
                <a:spcPts val="0"/>
              </a:spcAft>
              <a:buClr>
                <a:schemeClr val="lt1"/>
              </a:buClr>
              <a:buSzPts val="1800"/>
              <a:buFont typeface="Century Gothic"/>
              <a:buChar char="●"/>
            </a:pPr>
            <a:r>
              <a:rPr lang="en-US" sz="1800">
                <a:solidFill>
                  <a:schemeClr val="lt1"/>
                </a:solidFill>
                <a:latin typeface="Century Gothic"/>
                <a:ea typeface="Century Gothic"/>
                <a:cs typeface="Century Gothic"/>
                <a:sym typeface="Century Gothic"/>
              </a:rPr>
              <a:t>Once the user has answered the question and is satisfied by the answer he/she can post the answer.</a:t>
            </a:r>
            <a:endParaRPr sz="1800">
              <a:solidFill>
                <a:schemeClr val="lt1"/>
              </a:solidFill>
              <a:latin typeface="Century Gothic"/>
              <a:ea typeface="Century Gothic"/>
              <a:cs typeface="Century Gothic"/>
              <a:sym typeface="Century Gothic"/>
            </a:endParaRPr>
          </a:p>
          <a:p>
            <a:pPr indent="-171450" lvl="0" marL="285750" marR="0" rtl="0" algn="l">
              <a:lnSpc>
                <a:spcPct val="100000"/>
              </a:lnSpc>
              <a:spcBef>
                <a:spcPts val="0"/>
              </a:spcBef>
              <a:spcAft>
                <a:spcPts val="0"/>
              </a:spcAft>
              <a:buClr>
                <a:schemeClr val="lt1"/>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pic>
        <p:nvPicPr>
          <p:cNvPr id="205" name="Google Shape;205;g26f20947269_0_5"/>
          <p:cNvPicPr preferRelativeResize="0"/>
          <p:nvPr/>
        </p:nvPicPr>
        <p:blipFill>
          <a:blip r:embed="rId3">
            <a:alphaModFix/>
          </a:blip>
          <a:stretch>
            <a:fillRect/>
          </a:stretch>
        </p:blipFill>
        <p:spPr>
          <a:xfrm>
            <a:off x="6687325" y="1884175"/>
            <a:ext cx="5161926" cy="3909775"/>
          </a:xfrm>
          <a:prstGeom prst="rect">
            <a:avLst/>
          </a:prstGeom>
          <a:noFill/>
          <a:ln>
            <a:noFill/>
          </a:ln>
        </p:spPr>
      </p:pic>
      <p:sp>
        <p:nvSpPr>
          <p:cNvPr id="206" name="Google Shape;206;g26f20947269_0_5"/>
          <p:cNvSpPr/>
          <p:nvPr/>
        </p:nvSpPr>
        <p:spPr>
          <a:xfrm rot="266352">
            <a:off x="6453101" y="2953143"/>
            <a:ext cx="4232497" cy="191665"/>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xmlns:r="http://schemas.openxmlformats.org/officeDocument/2006/relationships"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2024-02-13T18:29:03Z</dcterms:created>
  <dc:creator>Eshan Gupta</dc:creator>
</cp:coreProperties>
</file>